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64" r:id="rId3"/>
    <p:sldId id="288" r:id="rId4"/>
    <p:sldId id="265" r:id="rId5"/>
    <p:sldId id="267" r:id="rId6"/>
    <p:sldId id="270" r:id="rId7"/>
    <p:sldId id="272" r:id="rId8"/>
    <p:sldId id="273" r:id="rId9"/>
    <p:sldId id="281" r:id="rId10"/>
    <p:sldId id="291" r:id="rId11"/>
    <p:sldId id="274" r:id="rId12"/>
    <p:sldId id="286" r:id="rId13"/>
    <p:sldId id="287" r:id="rId14"/>
    <p:sldId id="283" r:id="rId15"/>
    <p:sldId id="268" r:id="rId16"/>
    <p:sldId id="269" r:id="rId17"/>
    <p:sldId id="276" r:id="rId18"/>
    <p:sldId id="277" r:id="rId19"/>
    <p:sldId id="278" r:id="rId20"/>
    <p:sldId id="280" r:id="rId21"/>
    <p:sldId id="279" r:id="rId22"/>
    <p:sldId id="285" r:id="rId23"/>
    <p:sldId id="292" r:id="rId24"/>
    <p:sldId id="282" r:id="rId25"/>
    <p:sldId id="289" r:id="rId26"/>
    <p:sldId id="29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A47"/>
    <a:srgbClr val="AD1AAC"/>
    <a:srgbClr val="B7BF10"/>
    <a:srgbClr val="F1C400"/>
    <a:srgbClr val="888B8D"/>
    <a:srgbClr val="C8C9C7"/>
    <a:srgbClr val="8C8279"/>
    <a:srgbClr val="CBC4BC"/>
    <a:srgbClr val="00205B"/>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1" autoAdjust="0"/>
    <p:restoredTop sz="80432" autoAdjust="0"/>
  </p:normalViewPr>
  <p:slideViewPr>
    <p:cSldViewPr snapToGrid="0" snapToObjects="1">
      <p:cViewPr varScale="1">
        <p:scale>
          <a:sx n="67" d="100"/>
          <a:sy n="67" d="100"/>
        </p:scale>
        <p:origin x="492" y="32"/>
      </p:cViewPr>
      <p:guideLst/>
    </p:cSldViewPr>
  </p:slideViewPr>
  <p:notesTextViewPr>
    <p:cViewPr>
      <p:scale>
        <a:sx n="1" d="1"/>
        <a:sy n="1" d="1"/>
      </p:scale>
      <p:origin x="0" y="0"/>
    </p:cViewPr>
  </p:notesTextViewPr>
  <p:sorterViewPr>
    <p:cViewPr>
      <p:scale>
        <a:sx n="180" d="100"/>
        <a:sy n="180" d="100"/>
      </p:scale>
      <p:origin x="0" y="0"/>
    </p:cViewPr>
  </p:sorterViewPr>
  <p:notesViewPr>
    <p:cSldViewPr snapToGrid="0" snapToObjects="1">
      <p:cViewPr varScale="1">
        <p:scale>
          <a:sx n="82" d="100"/>
          <a:sy n="82" d="100"/>
        </p:scale>
        <p:origin x="21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Total Organic Sales</a:t>
            </a:r>
            <a:r>
              <a:rPr lang="en-US" baseline="0"/>
              <a:t> by Year in Billions</a:t>
            </a:r>
            <a:endParaRPr lang="en-US"/>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Sheet1!$A$3</c:f>
              <c:strCache>
                <c:ptCount val="1"/>
                <c:pt idx="0">
                  <c:v>Organic Food Sales</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Sheet1!$B$2:$K$2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Sheet1!$B$3:$K$3</c:f>
              <c:numCache>
                <c:formatCode>General</c:formatCode>
                <c:ptCount val="10"/>
                <c:pt idx="0">
                  <c:v>25.148</c:v>
                </c:pt>
                <c:pt idx="1">
                  <c:v>27.965</c:v>
                </c:pt>
                <c:pt idx="2">
                  <c:v>31.378</c:v>
                </c:pt>
                <c:pt idx="3">
                  <c:v>35.098999999999997</c:v>
                </c:pt>
                <c:pt idx="4">
                  <c:v>39.006</c:v>
                </c:pt>
                <c:pt idx="5">
                  <c:v>42.506999999999998</c:v>
                </c:pt>
                <c:pt idx="6">
                  <c:v>45.209000000000003</c:v>
                </c:pt>
                <c:pt idx="7">
                  <c:v>47.862000000000002</c:v>
                </c:pt>
                <c:pt idx="8">
                  <c:v>50.064999999999998</c:v>
                </c:pt>
                <c:pt idx="9">
                  <c:v>56.484999999999999</c:v>
                </c:pt>
              </c:numCache>
            </c:numRef>
          </c:val>
          <c:smooth val="0"/>
          <c:extLst>
            <c:ext xmlns:c16="http://schemas.microsoft.com/office/drawing/2014/chart" uri="{C3380CC4-5D6E-409C-BE32-E72D297353CC}">
              <c16:uniqueId val="{00000000-B309-482A-918D-60003682C2B5}"/>
            </c:ext>
          </c:extLst>
        </c:ser>
        <c:ser>
          <c:idx val="1"/>
          <c:order val="1"/>
          <c:tx>
            <c:strRef>
              <c:f>Sheet1!$A$4</c:f>
              <c:strCache>
                <c:ptCount val="1"/>
                <c:pt idx="0">
                  <c:v>Organic Non-Food Sales</c:v>
                </c:pt>
              </c:strCache>
            </c:strRef>
          </c:tx>
          <c:spPr>
            <a:ln w="22225" cap="rnd">
              <a:solidFill>
                <a:schemeClr val="accent4"/>
              </a:solidFill>
            </a:ln>
            <a:effectLst>
              <a:glow rad="139700">
                <a:schemeClr val="accent4">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Sheet1!$B$2:$K$2</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Sheet1!$B$4:$K$4</c:f>
              <c:numCache>
                <c:formatCode>General</c:formatCode>
                <c:ptCount val="10"/>
                <c:pt idx="0">
                  <c:v>2.1949999999999998</c:v>
                </c:pt>
                <c:pt idx="1">
                  <c:v>2.4550000000000001</c:v>
                </c:pt>
                <c:pt idx="2">
                  <c:v>2.77</c:v>
                </c:pt>
                <c:pt idx="3">
                  <c:v>3.1520000000000001</c:v>
                </c:pt>
                <c:pt idx="4">
                  <c:v>3.5550000000000002</c:v>
                </c:pt>
                <c:pt idx="5">
                  <c:v>3.8660000000000001</c:v>
                </c:pt>
                <c:pt idx="6">
                  <c:v>4.1509999999999998</c:v>
                </c:pt>
                <c:pt idx="7">
                  <c:v>4.5890000000000004</c:v>
                </c:pt>
                <c:pt idx="8">
                  <c:v>5.0129999999999999</c:v>
                </c:pt>
                <c:pt idx="9">
                  <c:v>5.4379999999999997</c:v>
                </c:pt>
              </c:numCache>
            </c:numRef>
          </c:val>
          <c:smooth val="0"/>
          <c:extLst>
            <c:ext xmlns:c16="http://schemas.microsoft.com/office/drawing/2014/chart" uri="{C3380CC4-5D6E-409C-BE32-E72D297353CC}">
              <c16:uniqueId val="{00000001-B309-482A-918D-60003682C2B5}"/>
            </c:ext>
          </c:extLst>
        </c:ser>
        <c:dLbls>
          <c:dLblPos val="t"/>
          <c:showLegendKey val="0"/>
          <c:showVal val="1"/>
          <c:showCatName val="0"/>
          <c:showSerName val="0"/>
          <c:showPercent val="0"/>
          <c:showBubbleSize val="0"/>
        </c:dLbls>
        <c:smooth val="0"/>
        <c:axId val="582756144"/>
        <c:axId val="582780272"/>
      </c:lineChart>
      <c:catAx>
        <c:axId val="58275614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82780272"/>
        <c:crosses val="autoZero"/>
        <c:auto val="1"/>
        <c:lblAlgn val="ctr"/>
        <c:lblOffset val="100"/>
        <c:noMultiLvlLbl val="0"/>
      </c:catAx>
      <c:valAx>
        <c:axId val="582780272"/>
        <c:scaling>
          <c:orientation val="minMax"/>
        </c:scaling>
        <c:delete val="1"/>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out"/>
        <c:minorTickMark val="none"/>
        <c:tickLblPos val="nextTo"/>
        <c:crossAx val="582756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E1A47"/>
    </a:solidFill>
    <a:ln w="9525" cap="flat" cmpd="sng" algn="ctr">
      <a:solidFill>
        <a:schemeClr val="dk1">
          <a:lumMod val="15000"/>
          <a:lumOff val="85000"/>
        </a:schemeClr>
      </a:solidFill>
      <a:round/>
    </a:ln>
    <a:effectLst>
      <a:outerShdw blurRad="50800" dist="38100" dir="8100000" algn="tr" rotWithShape="0">
        <a:prstClr val="black">
          <a:alpha val="40000"/>
        </a:prstClr>
      </a:outerShdw>
    </a:effectLst>
    <a:scene3d>
      <a:camera prst="orthographicFront"/>
      <a:lightRig rig="threePt" dir="t"/>
    </a:scene3d>
    <a:sp3d>
      <a:bevelT w="165100" prst="coolSlant"/>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35CC6-AB63-4108-914C-C16F094528B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B710DA9-13A4-4F31-8191-7C7C6A6DD003}">
      <dgm:prSet phldrT="[Text]" custT="1"/>
      <dgm:spPr>
        <a:solidFill>
          <a:srgbClr val="2E1A47"/>
        </a:solidFill>
      </dgm:spPr>
      <dgm:t>
        <a:bodyPr/>
        <a:lstStyle/>
        <a:p>
          <a:r>
            <a:rPr lang="en-US" sz="1600" dirty="0"/>
            <a:t>Producer or handler adopts organic practices; submits the OSP and additional materials as needed, and pays fees to the Certifying Agent</a:t>
          </a:r>
        </a:p>
      </dgm:t>
    </dgm:pt>
    <dgm:pt modelId="{247595FA-2115-4257-B780-F1E4301BB44F}" type="parTrans" cxnId="{6252C255-6E98-4CE9-964D-DDFE1EF9CA2A}">
      <dgm:prSet/>
      <dgm:spPr/>
      <dgm:t>
        <a:bodyPr/>
        <a:lstStyle/>
        <a:p>
          <a:endParaRPr lang="en-US"/>
        </a:p>
      </dgm:t>
    </dgm:pt>
    <dgm:pt modelId="{35575239-66F3-4702-B392-F2A669AF1C29}" type="sibTrans" cxnId="{6252C255-6E98-4CE9-964D-DDFE1EF9CA2A}">
      <dgm:prSet/>
      <dgm:spPr>
        <a:solidFill>
          <a:srgbClr val="2E1A47"/>
        </a:solidFill>
      </dgm:spPr>
      <dgm:t>
        <a:bodyPr/>
        <a:lstStyle/>
        <a:p>
          <a:endParaRPr lang="en-US"/>
        </a:p>
      </dgm:t>
    </dgm:pt>
    <dgm:pt modelId="{3D200C2C-441D-4B70-B52B-DE0585C5CACB}">
      <dgm:prSet phldrT="[Text]" custT="1"/>
      <dgm:spPr>
        <a:solidFill>
          <a:srgbClr val="2E1A47"/>
        </a:solidFill>
      </dgm:spPr>
      <dgm:t>
        <a:bodyPr/>
        <a:lstStyle/>
        <a:p>
          <a:r>
            <a:rPr lang="en-US" sz="1600" dirty="0"/>
            <a:t>Certifying Agent reviews materials to verify it is sufficient and practices comply with the USDA organic regulations. </a:t>
          </a:r>
        </a:p>
      </dgm:t>
    </dgm:pt>
    <dgm:pt modelId="{AC70BBDD-DEE0-4AC0-BE2F-8A3191DFC9B6}" type="parTrans" cxnId="{71ACCE35-E86D-4086-9313-E25A6DECF8CD}">
      <dgm:prSet/>
      <dgm:spPr/>
      <dgm:t>
        <a:bodyPr/>
        <a:lstStyle/>
        <a:p>
          <a:endParaRPr lang="en-US"/>
        </a:p>
      </dgm:t>
    </dgm:pt>
    <dgm:pt modelId="{BB5A8427-3FB3-40F1-AD89-CD0479B9DEF4}" type="sibTrans" cxnId="{71ACCE35-E86D-4086-9313-E25A6DECF8CD}">
      <dgm:prSet/>
      <dgm:spPr>
        <a:solidFill>
          <a:srgbClr val="2E1A47"/>
        </a:solidFill>
      </dgm:spPr>
      <dgm:t>
        <a:bodyPr/>
        <a:lstStyle/>
        <a:p>
          <a:endParaRPr lang="en-US"/>
        </a:p>
      </dgm:t>
    </dgm:pt>
    <dgm:pt modelId="{D8D020B3-F69F-4D31-A421-06E20AFE2EC9}">
      <dgm:prSet phldrT="[Text]" custT="1"/>
      <dgm:spPr>
        <a:solidFill>
          <a:srgbClr val="2E1A47"/>
        </a:solidFill>
      </dgm:spPr>
      <dgm:t>
        <a:bodyPr/>
        <a:lstStyle/>
        <a:p>
          <a:r>
            <a:rPr lang="en-US" sz="1600" dirty="0"/>
            <a:t>Inspector conducts an on-site inspection of the applicant’s operation.</a:t>
          </a:r>
        </a:p>
      </dgm:t>
    </dgm:pt>
    <dgm:pt modelId="{5ADB9439-45F1-462B-82F7-381731249E11}" type="parTrans" cxnId="{2D726974-44BE-4467-AB0E-355B75A85583}">
      <dgm:prSet/>
      <dgm:spPr/>
      <dgm:t>
        <a:bodyPr/>
        <a:lstStyle/>
        <a:p>
          <a:endParaRPr lang="en-US"/>
        </a:p>
      </dgm:t>
    </dgm:pt>
    <dgm:pt modelId="{6B4BAFDC-23C3-4F5E-AF1D-4870F6F4765B}" type="sibTrans" cxnId="{2D726974-44BE-4467-AB0E-355B75A85583}">
      <dgm:prSet/>
      <dgm:spPr>
        <a:solidFill>
          <a:srgbClr val="2E1A47"/>
        </a:solidFill>
      </dgm:spPr>
      <dgm:t>
        <a:bodyPr/>
        <a:lstStyle/>
        <a:p>
          <a:endParaRPr lang="en-US"/>
        </a:p>
      </dgm:t>
    </dgm:pt>
    <dgm:pt modelId="{37324ED5-D0AB-4D01-AAFF-5B135ED5828B}">
      <dgm:prSet phldrT="[Text]" custT="1"/>
      <dgm:spPr>
        <a:solidFill>
          <a:srgbClr val="2E1A47"/>
        </a:solidFill>
      </dgm:spPr>
      <dgm:t>
        <a:bodyPr/>
        <a:lstStyle/>
        <a:p>
          <a:r>
            <a:rPr lang="en-US" sz="1600" dirty="0"/>
            <a:t>Certifying Agent reviews the application and the inspector’s report to determine if the applicant complies with organic regulations and issues a decision.</a:t>
          </a:r>
        </a:p>
      </dgm:t>
    </dgm:pt>
    <dgm:pt modelId="{42157E1C-8BBB-4E25-9D5A-BD90F96B1FA7}" type="parTrans" cxnId="{1B728E8F-1DD4-4052-A74F-AC43E558FDAD}">
      <dgm:prSet/>
      <dgm:spPr/>
      <dgm:t>
        <a:bodyPr/>
        <a:lstStyle/>
        <a:p>
          <a:endParaRPr lang="en-US"/>
        </a:p>
      </dgm:t>
    </dgm:pt>
    <dgm:pt modelId="{DC2C34E5-82E0-40B1-A8D2-2C0F5457AEFC}" type="sibTrans" cxnId="{1B728E8F-1DD4-4052-A74F-AC43E558FDAD}">
      <dgm:prSet/>
      <dgm:spPr>
        <a:solidFill>
          <a:srgbClr val="2E1A47"/>
        </a:solidFill>
      </dgm:spPr>
      <dgm:t>
        <a:bodyPr/>
        <a:lstStyle/>
        <a:p>
          <a:endParaRPr lang="en-US"/>
        </a:p>
      </dgm:t>
    </dgm:pt>
    <dgm:pt modelId="{996D8F10-DAF2-4114-9C6D-CDFFEBEB59BF}">
      <dgm:prSet phldrT="[Text]" custT="1"/>
      <dgm:spPr>
        <a:solidFill>
          <a:srgbClr val="2E1A47"/>
        </a:solidFill>
      </dgm:spPr>
      <dgm:t>
        <a:bodyPr/>
        <a:lstStyle/>
        <a:p>
          <a:r>
            <a:rPr lang="en-US" sz="1600" dirty="0"/>
            <a:t>Certifying Agent issues an organic certificate to the operation.</a:t>
          </a:r>
        </a:p>
      </dgm:t>
    </dgm:pt>
    <dgm:pt modelId="{63C84344-E7B3-4A77-A45E-8236AC1E2F06}" type="parTrans" cxnId="{0B9CE416-B038-4F88-B48A-27A62F838278}">
      <dgm:prSet/>
      <dgm:spPr/>
      <dgm:t>
        <a:bodyPr/>
        <a:lstStyle/>
        <a:p>
          <a:endParaRPr lang="en-US"/>
        </a:p>
      </dgm:t>
    </dgm:pt>
    <dgm:pt modelId="{BF66A388-C289-40EA-BECE-47EC7332A8B2}" type="sibTrans" cxnId="{0B9CE416-B038-4F88-B48A-27A62F838278}">
      <dgm:prSet/>
      <dgm:spPr>
        <a:solidFill>
          <a:srgbClr val="2E1A47"/>
        </a:solidFill>
      </dgm:spPr>
      <dgm:t>
        <a:bodyPr/>
        <a:lstStyle/>
        <a:p>
          <a:endParaRPr lang="en-US"/>
        </a:p>
      </dgm:t>
    </dgm:pt>
    <dgm:pt modelId="{71865FA4-252C-48E9-827D-3F52CD870CCF}">
      <dgm:prSet phldrT="[Text]" custT="1"/>
      <dgm:spPr>
        <a:solidFill>
          <a:srgbClr val="2E1A47"/>
        </a:solidFill>
      </dgm:spPr>
      <dgm:t>
        <a:bodyPr/>
        <a:lstStyle/>
        <a:p>
          <a:r>
            <a:rPr lang="en-US" sz="1600" dirty="0"/>
            <a:t>  The operation provides updates to the OSP either as they occur or annually at the time of renewal.  </a:t>
          </a:r>
        </a:p>
      </dgm:t>
    </dgm:pt>
    <dgm:pt modelId="{D4E4A242-3A91-4F4A-9E8B-68AD1372AEC9}" type="parTrans" cxnId="{B7D73DDA-6988-4EB8-AB6E-118DECFE1A56}">
      <dgm:prSet/>
      <dgm:spPr/>
      <dgm:t>
        <a:bodyPr/>
        <a:lstStyle/>
        <a:p>
          <a:endParaRPr lang="en-US"/>
        </a:p>
      </dgm:t>
    </dgm:pt>
    <dgm:pt modelId="{36F79B09-E716-43EA-9DFE-FE1A6389E385}" type="sibTrans" cxnId="{B7D73DDA-6988-4EB8-AB6E-118DECFE1A56}">
      <dgm:prSet/>
      <dgm:spPr>
        <a:solidFill>
          <a:srgbClr val="2E1A47"/>
        </a:solidFill>
      </dgm:spPr>
      <dgm:t>
        <a:bodyPr/>
        <a:lstStyle/>
        <a:p>
          <a:endParaRPr lang="en-US"/>
        </a:p>
      </dgm:t>
    </dgm:pt>
    <dgm:pt modelId="{8438A765-9F06-4F5A-B206-1E2663F344CA}" type="pres">
      <dgm:prSet presAssocID="{09235CC6-AB63-4108-914C-C16F094528BB}" presName="diagram" presStyleCnt="0">
        <dgm:presLayoutVars>
          <dgm:dir/>
          <dgm:resizeHandles val="exact"/>
        </dgm:presLayoutVars>
      </dgm:prSet>
      <dgm:spPr/>
    </dgm:pt>
    <dgm:pt modelId="{7697F60E-8F49-48DE-92AE-BAC78A931D86}" type="pres">
      <dgm:prSet presAssocID="{3B710DA9-13A4-4F31-8191-7C7C6A6DD003}" presName="node" presStyleLbl="node1" presStyleIdx="0" presStyleCnt="6" custScaleY="190856" custLinFactNeighborX="-229" custLinFactNeighborY="-62198">
        <dgm:presLayoutVars>
          <dgm:bulletEnabled val="1"/>
        </dgm:presLayoutVars>
      </dgm:prSet>
      <dgm:spPr/>
    </dgm:pt>
    <dgm:pt modelId="{F6736BAA-CC89-4A05-986F-AA09650ACAED}" type="pres">
      <dgm:prSet presAssocID="{35575239-66F3-4702-B392-F2A669AF1C29}" presName="sibTrans" presStyleLbl="sibTrans2D1" presStyleIdx="0" presStyleCnt="5"/>
      <dgm:spPr/>
    </dgm:pt>
    <dgm:pt modelId="{84F9622D-33FD-424B-8F4C-3D63759B7766}" type="pres">
      <dgm:prSet presAssocID="{35575239-66F3-4702-B392-F2A669AF1C29}" presName="connectorText" presStyleLbl="sibTrans2D1" presStyleIdx="0" presStyleCnt="5"/>
      <dgm:spPr/>
    </dgm:pt>
    <dgm:pt modelId="{CFC2FF5B-42D5-431E-9ED3-B854BDA5D37E}" type="pres">
      <dgm:prSet presAssocID="{3D200C2C-441D-4B70-B52B-DE0585C5CACB}" presName="node" presStyleLbl="node1" presStyleIdx="1" presStyleCnt="6" custScaleY="193864" custLinFactNeighborX="-5263" custLinFactNeighborY="-37623">
        <dgm:presLayoutVars>
          <dgm:bulletEnabled val="1"/>
        </dgm:presLayoutVars>
      </dgm:prSet>
      <dgm:spPr/>
    </dgm:pt>
    <dgm:pt modelId="{A4E6F3F8-88F4-4107-B8C7-8C2BABAFF451}" type="pres">
      <dgm:prSet presAssocID="{BB5A8427-3FB3-40F1-AD89-CD0479B9DEF4}" presName="sibTrans" presStyleLbl="sibTrans2D1" presStyleIdx="1" presStyleCnt="5"/>
      <dgm:spPr/>
    </dgm:pt>
    <dgm:pt modelId="{8E251413-2C28-4D6E-BFD6-494B470425CC}" type="pres">
      <dgm:prSet presAssocID="{BB5A8427-3FB3-40F1-AD89-CD0479B9DEF4}" presName="connectorText" presStyleLbl="sibTrans2D1" presStyleIdx="1" presStyleCnt="5"/>
      <dgm:spPr/>
    </dgm:pt>
    <dgm:pt modelId="{7C1CF729-1A21-42EA-8144-EEBF97C07BF8}" type="pres">
      <dgm:prSet presAssocID="{D8D020B3-F69F-4D31-A421-06E20AFE2EC9}" presName="node" presStyleLbl="node1" presStyleIdx="2" presStyleCnt="6" custScaleY="195496" custLinFactNeighborX="-4783" custLinFactNeighborY="-31902">
        <dgm:presLayoutVars>
          <dgm:bulletEnabled val="1"/>
        </dgm:presLayoutVars>
      </dgm:prSet>
      <dgm:spPr/>
    </dgm:pt>
    <dgm:pt modelId="{8506CDC0-3125-433B-9105-FA983DFF3E24}" type="pres">
      <dgm:prSet presAssocID="{6B4BAFDC-23C3-4F5E-AF1D-4870F6F4765B}" presName="sibTrans" presStyleLbl="sibTrans2D1" presStyleIdx="2" presStyleCnt="5"/>
      <dgm:spPr/>
    </dgm:pt>
    <dgm:pt modelId="{265AD55E-F281-4DDF-88BD-5437EE107EA3}" type="pres">
      <dgm:prSet presAssocID="{6B4BAFDC-23C3-4F5E-AF1D-4870F6F4765B}" presName="connectorText" presStyleLbl="sibTrans2D1" presStyleIdx="2" presStyleCnt="5"/>
      <dgm:spPr/>
    </dgm:pt>
    <dgm:pt modelId="{5474D70E-CBCA-42CD-B334-DBF418BCBC50}" type="pres">
      <dgm:prSet presAssocID="{37324ED5-D0AB-4D01-AAFF-5B135ED5828B}" presName="node" presStyleLbl="node1" presStyleIdx="3" presStyleCnt="6" custScaleY="193701" custLinFactNeighborX="-4784" custLinFactNeighborY="-62198">
        <dgm:presLayoutVars>
          <dgm:bulletEnabled val="1"/>
        </dgm:presLayoutVars>
      </dgm:prSet>
      <dgm:spPr/>
    </dgm:pt>
    <dgm:pt modelId="{B482D7FF-A275-4DBD-BAF3-C0EC2A5B64EE}" type="pres">
      <dgm:prSet presAssocID="{DC2C34E5-82E0-40B1-A8D2-2C0F5457AEFC}" presName="sibTrans" presStyleLbl="sibTrans2D1" presStyleIdx="3" presStyleCnt="5"/>
      <dgm:spPr/>
    </dgm:pt>
    <dgm:pt modelId="{AC1544A9-0084-479C-9319-2FFAB25CC368}" type="pres">
      <dgm:prSet presAssocID="{DC2C34E5-82E0-40B1-A8D2-2C0F5457AEFC}" presName="connectorText" presStyleLbl="sibTrans2D1" presStyleIdx="3" presStyleCnt="5"/>
      <dgm:spPr/>
    </dgm:pt>
    <dgm:pt modelId="{69016651-BE5E-45D4-8951-C9173AFAE64E}" type="pres">
      <dgm:prSet presAssocID="{996D8F10-DAF2-4114-9C6D-CDFFEBEB59BF}" presName="node" presStyleLbl="node1" presStyleIdx="4" presStyleCnt="6" custScaleY="171163" custLinFactNeighborX="-4553" custLinFactNeighborY="24380">
        <dgm:presLayoutVars>
          <dgm:bulletEnabled val="1"/>
        </dgm:presLayoutVars>
      </dgm:prSet>
      <dgm:spPr/>
    </dgm:pt>
    <dgm:pt modelId="{7D1BEA15-C901-4AA0-A46A-30586095FDD2}" type="pres">
      <dgm:prSet presAssocID="{BF66A388-C289-40EA-BECE-47EC7332A8B2}" presName="sibTrans" presStyleLbl="sibTrans2D1" presStyleIdx="4" presStyleCnt="5"/>
      <dgm:spPr/>
    </dgm:pt>
    <dgm:pt modelId="{5913898C-E7AF-44D0-85E3-F89A8683B0E3}" type="pres">
      <dgm:prSet presAssocID="{BF66A388-C289-40EA-BECE-47EC7332A8B2}" presName="connectorText" presStyleLbl="sibTrans2D1" presStyleIdx="4" presStyleCnt="5"/>
      <dgm:spPr/>
    </dgm:pt>
    <dgm:pt modelId="{C00689D4-D0F4-48C3-95FF-DC4F8C54B094}" type="pres">
      <dgm:prSet presAssocID="{71865FA4-252C-48E9-827D-3F52CD870CCF}" presName="node" presStyleLbl="node1" presStyleIdx="5" presStyleCnt="6" custScaleY="170480" custLinFactNeighborX="-3280" custLinFactNeighborY="29652">
        <dgm:presLayoutVars>
          <dgm:bulletEnabled val="1"/>
        </dgm:presLayoutVars>
      </dgm:prSet>
      <dgm:spPr/>
    </dgm:pt>
  </dgm:ptLst>
  <dgm:cxnLst>
    <dgm:cxn modelId="{F8AAA10E-1F30-4C21-8310-1DBCEE167E45}" type="presOf" srcId="{BB5A8427-3FB3-40F1-AD89-CD0479B9DEF4}" destId="{8E251413-2C28-4D6E-BFD6-494B470425CC}" srcOrd="1" destOrd="0" presId="urn:microsoft.com/office/officeart/2005/8/layout/process5"/>
    <dgm:cxn modelId="{0B9CE416-B038-4F88-B48A-27A62F838278}" srcId="{09235CC6-AB63-4108-914C-C16F094528BB}" destId="{996D8F10-DAF2-4114-9C6D-CDFFEBEB59BF}" srcOrd="4" destOrd="0" parTransId="{63C84344-E7B3-4A77-A45E-8236AC1E2F06}" sibTransId="{BF66A388-C289-40EA-BECE-47EC7332A8B2}"/>
    <dgm:cxn modelId="{71ACCE35-E86D-4086-9313-E25A6DECF8CD}" srcId="{09235CC6-AB63-4108-914C-C16F094528BB}" destId="{3D200C2C-441D-4B70-B52B-DE0585C5CACB}" srcOrd="1" destOrd="0" parTransId="{AC70BBDD-DEE0-4AC0-BE2F-8A3191DFC9B6}" sibTransId="{BB5A8427-3FB3-40F1-AD89-CD0479B9DEF4}"/>
    <dgm:cxn modelId="{55A1DB44-171A-4D03-B479-B4F4F97F5B13}" type="presOf" srcId="{35575239-66F3-4702-B392-F2A669AF1C29}" destId="{F6736BAA-CC89-4A05-986F-AA09650ACAED}" srcOrd="0" destOrd="0" presId="urn:microsoft.com/office/officeart/2005/8/layout/process5"/>
    <dgm:cxn modelId="{455BE74B-D9C8-486F-A6F6-EBB2D632EDB7}" type="presOf" srcId="{3D200C2C-441D-4B70-B52B-DE0585C5CACB}" destId="{CFC2FF5B-42D5-431E-9ED3-B854BDA5D37E}" srcOrd="0" destOrd="0" presId="urn:microsoft.com/office/officeart/2005/8/layout/process5"/>
    <dgm:cxn modelId="{705DE34C-CB30-477D-B04E-AD7DE19E5345}" type="presOf" srcId="{6B4BAFDC-23C3-4F5E-AF1D-4870F6F4765B}" destId="{8506CDC0-3125-433B-9105-FA983DFF3E24}" srcOrd="0" destOrd="0" presId="urn:microsoft.com/office/officeart/2005/8/layout/process5"/>
    <dgm:cxn modelId="{52272951-46B2-4E99-9108-D4D9475B85F1}" type="presOf" srcId="{09235CC6-AB63-4108-914C-C16F094528BB}" destId="{8438A765-9F06-4F5A-B206-1E2663F344CA}" srcOrd="0" destOrd="0" presId="urn:microsoft.com/office/officeart/2005/8/layout/process5"/>
    <dgm:cxn modelId="{2D726974-44BE-4467-AB0E-355B75A85583}" srcId="{09235CC6-AB63-4108-914C-C16F094528BB}" destId="{D8D020B3-F69F-4D31-A421-06E20AFE2EC9}" srcOrd="2" destOrd="0" parTransId="{5ADB9439-45F1-462B-82F7-381731249E11}" sibTransId="{6B4BAFDC-23C3-4F5E-AF1D-4870F6F4765B}"/>
    <dgm:cxn modelId="{6252C255-6E98-4CE9-964D-DDFE1EF9CA2A}" srcId="{09235CC6-AB63-4108-914C-C16F094528BB}" destId="{3B710DA9-13A4-4F31-8191-7C7C6A6DD003}" srcOrd="0" destOrd="0" parTransId="{247595FA-2115-4257-B780-F1E4301BB44F}" sibTransId="{35575239-66F3-4702-B392-F2A669AF1C29}"/>
    <dgm:cxn modelId="{F6959077-C6F5-4DCF-BCA9-420F0E67A027}" type="presOf" srcId="{35575239-66F3-4702-B392-F2A669AF1C29}" destId="{84F9622D-33FD-424B-8F4C-3D63759B7766}" srcOrd="1" destOrd="0" presId="urn:microsoft.com/office/officeart/2005/8/layout/process5"/>
    <dgm:cxn modelId="{D7BADF5A-2333-4A1F-A60D-DD40625C259E}" type="presOf" srcId="{3B710DA9-13A4-4F31-8191-7C7C6A6DD003}" destId="{7697F60E-8F49-48DE-92AE-BAC78A931D86}" srcOrd="0" destOrd="0" presId="urn:microsoft.com/office/officeart/2005/8/layout/process5"/>
    <dgm:cxn modelId="{BEFA247C-277F-4BB7-BEB9-5EA1CD88849E}" type="presOf" srcId="{DC2C34E5-82E0-40B1-A8D2-2C0F5457AEFC}" destId="{AC1544A9-0084-479C-9319-2FFAB25CC368}" srcOrd="1" destOrd="0" presId="urn:microsoft.com/office/officeart/2005/8/layout/process5"/>
    <dgm:cxn modelId="{1B728E8F-1DD4-4052-A74F-AC43E558FDAD}" srcId="{09235CC6-AB63-4108-914C-C16F094528BB}" destId="{37324ED5-D0AB-4D01-AAFF-5B135ED5828B}" srcOrd="3" destOrd="0" parTransId="{42157E1C-8BBB-4E25-9D5A-BD90F96B1FA7}" sibTransId="{DC2C34E5-82E0-40B1-A8D2-2C0F5457AEFC}"/>
    <dgm:cxn modelId="{2E4D4696-E51B-47DF-A726-9DFBDAD5A50A}" type="presOf" srcId="{BF66A388-C289-40EA-BECE-47EC7332A8B2}" destId="{5913898C-E7AF-44D0-85E3-F89A8683B0E3}" srcOrd="1" destOrd="0" presId="urn:microsoft.com/office/officeart/2005/8/layout/process5"/>
    <dgm:cxn modelId="{82A52DA4-E8BE-4D22-BE0A-AE3996E4C64B}" type="presOf" srcId="{71865FA4-252C-48E9-827D-3F52CD870CCF}" destId="{C00689D4-D0F4-48C3-95FF-DC4F8C54B094}" srcOrd="0" destOrd="0" presId="urn:microsoft.com/office/officeart/2005/8/layout/process5"/>
    <dgm:cxn modelId="{12CCADAC-0D12-4056-A219-31BC6EE1900E}" type="presOf" srcId="{BF66A388-C289-40EA-BECE-47EC7332A8B2}" destId="{7D1BEA15-C901-4AA0-A46A-30586095FDD2}" srcOrd="0" destOrd="0" presId="urn:microsoft.com/office/officeart/2005/8/layout/process5"/>
    <dgm:cxn modelId="{9929C6D4-C992-4666-9CA9-A54179692220}" type="presOf" srcId="{BB5A8427-3FB3-40F1-AD89-CD0479B9DEF4}" destId="{A4E6F3F8-88F4-4107-B8C7-8C2BABAFF451}" srcOrd="0" destOrd="0" presId="urn:microsoft.com/office/officeart/2005/8/layout/process5"/>
    <dgm:cxn modelId="{D041B1D6-4A03-48A3-AE01-E6D8F7F147F1}" type="presOf" srcId="{D8D020B3-F69F-4D31-A421-06E20AFE2EC9}" destId="{7C1CF729-1A21-42EA-8144-EEBF97C07BF8}" srcOrd="0" destOrd="0" presId="urn:microsoft.com/office/officeart/2005/8/layout/process5"/>
    <dgm:cxn modelId="{B7D73DDA-6988-4EB8-AB6E-118DECFE1A56}" srcId="{09235CC6-AB63-4108-914C-C16F094528BB}" destId="{71865FA4-252C-48E9-827D-3F52CD870CCF}" srcOrd="5" destOrd="0" parTransId="{D4E4A242-3A91-4F4A-9E8B-68AD1372AEC9}" sibTransId="{36F79B09-E716-43EA-9DFE-FE1A6389E385}"/>
    <dgm:cxn modelId="{ABFF02E2-A735-47CB-B92D-3DB4DFA2FEEF}" type="presOf" srcId="{DC2C34E5-82E0-40B1-A8D2-2C0F5457AEFC}" destId="{B482D7FF-A275-4DBD-BAF3-C0EC2A5B64EE}" srcOrd="0" destOrd="0" presId="urn:microsoft.com/office/officeart/2005/8/layout/process5"/>
    <dgm:cxn modelId="{8CD5D3F1-1440-4A74-BF3B-E95FE579AE91}" type="presOf" srcId="{37324ED5-D0AB-4D01-AAFF-5B135ED5828B}" destId="{5474D70E-CBCA-42CD-B334-DBF418BCBC50}" srcOrd="0" destOrd="0" presId="urn:microsoft.com/office/officeart/2005/8/layout/process5"/>
    <dgm:cxn modelId="{074159F8-E2E3-46C2-A707-06880581228A}" type="presOf" srcId="{6B4BAFDC-23C3-4F5E-AF1D-4870F6F4765B}" destId="{265AD55E-F281-4DDF-88BD-5437EE107EA3}" srcOrd="1" destOrd="0" presId="urn:microsoft.com/office/officeart/2005/8/layout/process5"/>
    <dgm:cxn modelId="{897094F9-EA5D-46E5-A1C1-75A418274BDC}" type="presOf" srcId="{996D8F10-DAF2-4114-9C6D-CDFFEBEB59BF}" destId="{69016651-BE5E-45D4-8951-C9173AFAE64E}" srcOrd="0" destOrd="0" presId="urn:microsoft.com/office/officeart/2005/8/layout/process5"/>
    <dgm:cxn modelId="{30E02501-B2C4-4449-8593-201DEAD7D0A3}" type="presParOf" srcId="{8438A765-9F06-4F5A-B206-1E2663F344CA}" destId="{7697F60E-8F49-48DE-92AE-BAC78A931D86}" srcOrd="0" destOrd="0" presId="urn:microsoft.com/office/officeart/2005/8/layout/process5"/>
    <dgm:cxn modelId="{100F6C98-D06E-440B-A4C0-1AFDC5129C6E}" type="presParOf" srcId="{8438A765-9F06-4F5A-B206-1E2663F344CA}" destId="{F6736BAA-CC89-4A05-986F-AA09650ACAED}" srcOrd="1" destOrd="0" presId="urn:microsoft.com/office/officeart/2005/8/layout/process5"/>
    <dgm:cxn modelId="{753345F2-7FA5-4C6E-8F48-000416655B0D}" type="presParOf" srcId="{F6736BAA-CC89-4A05-986F-AA09650ACAED}" destId="{84F9622D-33FD-424B-8F4C-3D63759B7766}" srcOrd="0" destOrd="0" presId="urn:microsoft.com/office/officeart/2005/8/layout/process5"/>
    <dgm:cxn modelId="{F5C695F9-1E50-4150-8D39-423A265D8D3E}" type="presParOf" srcId="{8438A765-9F06-4F5A-B206-1E2663F344CA}" destId="{CFC2FF5B-42D5-431E-9ED3-B854BDA5D37E}" srcOrd="2" destOrd="0" presId="urn:microsoft.com/office/officeart/2005/8/layout/process5"/>
    <dgm:cxn modelId="{1F010114-3CF1-4F9C-991F-958356CD260B}" type="presParOf" srcId="{8438A765-9F06-4F5A-B206-1E2663F344CA}" destId="{A4E6F3F8-88F4-4107-B8C7-8C2BABAFF451}" srcOrd="3" destOrd="0" presId="urn:microsoft.com/office/officeart/2005/8/layout/process5"/>
    <dgm:cxn modelId="{DE1234A0-88E6-4C91-A41B-D009969DAE20}" type="presParOf" srcId="{A4E6F3F8-88F4-4107-B8C7-8C2BABAFF451}" destId="{8E251413-2C28-4D6E-BFD6-494B470425CC}" srcOrd="0" destOrd="0" presId="urn:microsoft.com/office/officeart/2005/8/layout/process5"/>
    <dgm:cxn modelId="{AEA84797-D24D-49FF-8BD7-041FE359D992}" type="presParOf" srcId="{8438A765-9F06-4F5A-B206-1E2663F344CA}" destId="{7C1CF729-1A21-42EA-8144-EEBF97C07BF8}" srcOrd="4" destOrd="0" presId="urn:microsoft.com/office/officeart/2005/8/layout/process5"/>
    <dgm:cxn modelId="{B0E65E24-190A-4C03-A78A-AE1D91062811}" type="presParOf" srcId="{8438A765-9F06-4F5A-B206-1E2663F344CA}" destId="{8506CDC0-3125-433B-9105-FA983DFF3E24}" srcOrd="5" destOrd="0" presId="urn:microsoft.com/office/officeart/2005/8/layout/process5"/>
    <dgm:cxn modelId="{B8D24C2B-5FF8-4177-B9D5-BA3CB5364559}" type="presParOf" srcId="{8506CDC0-3125-433B-9105-FA983DFF3E24}" destId="{265AD55E-F281-4DDF-88BD-5437EE107EA3}" srcOrd="0" destOrd="0" presId="urn:microsoft.com/office/officeart/2005/8/layout/process5"/>
    <dgm:cxn modelId="{1E8A2CF4-C8CA-4A3E-AB29-F8053931B913}" type="presParOf" srcId="{8438A765-9F06-4F5A-B206-1E2663F344CA}" destId="{5474D70E-CBCA-42CD-B334-DBF418BCBC50}" srcOrd="6" destOrd="0" presId="urn:microsoft.com/office/officeart/2005/8/layout/process5"/>
    <dgm:cxn modelId="{31EC6ECB-3127-4A35-9442-1ADC5BC536EC}" type="presParOf" srcId="{8438A765-9F06-4F5A-B206-1E2663F344CA}" destId="{B482D7FF-A275-4DBD-BAF3-C0EC2A5B64EE}" srcOrd="7" destOrd="0" presId="urn:microsoft.com/office/officeart/2005/8/layout/process5"/>
    <dgm:cxn modelId="{ABE1C7EC-840F-46C3-8DAC-26E375D83A96}" type="presParOf" srcId="{B482D7FF-A275-4DBD-BAF3-C0EC2A5B64EE}" destId="{AC1544A9-0084-479C-9319-2FFAB25CC368}" srcOrd="0" destOrd="0" presId="urn:microsoft.com/office/officeart/2005/8/layout/process5"/>
    <dgm:cxn modelId="{4C923AB2-95DC-499F-8810-75EE176560ED}" type="presParOf" srcId="{8438A765-9F06-4F5A-B206-1E2663F344CA}" destId="{69016651-BE5E-45D4-8951-C9173AFAE64E}" srcOrd="8" destOrd="0" presId="urn:microsoft.com/office/officeart/2005/8/layout/process5"/>
    <dgm:cxn modelId="{4B20489C-D7A4-4E6A-A7D9-B9E1DBF71FE6}" type="presParOf" srcId="{8438A765-9F06-4F5A-B206-1E2663F344CA}" destId="{7D1BEA15-C901-4AA0-A46A-30586095FDD2}" srcOrd="9" destOrd="0" presId="urn:microsoft.com/office/officeart/2005/8/layout/process5"/>
    <dgm:cxn modelId="{5D25D2FD-BA6C-441F-A8FD-C45187786251}" type="presParOf" srcId="{7D1BEA15-C901-4AA0-A46A-30586095FDD2}" destId="{5913898C-E7AF-44D0-85E3-F89A8683B0E3}" srcOrd="0" destOrd="0" presId="urn:microsoft.com/office/officeart/2005/8/layout/process5"/>
    <dgm:cxn modelId="{98C05436-79DF-491F-8BF2-A83C0D298165}" type="presParOf" srcId="{8438A765-9F06-4F5A-B206-1E2663F344CA}" destId="{C00689D4-D0F4-48C3-95FF-DC4F8C54B094}"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F60E-8F49-48DE-92AE-BAC78A931D86}">
      <dsp:nvSpPr>
        <dsp:cNvPr id="0" name=""/>
        <dsp:cNvSpPr/>
      </dsp:nvSpPr>
      <dsp:spPr>
        <a:xfrm>
          <a:off x="670213" y="0"/>
          <a:ext cx="1853821" cy="2122877"/>
        </a:xfrm>
        <a:prstGeom prst="roundRect">
          <a:avLst>
            <a:gd name="adj" fmla="val 10000"/>
          </a:avLst>
        </a:prstGeom>
        <a:solidFill>
          <a:srgbClr val="2E1A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Producer or handler adopts organic practices; submits the OSP and additional materials as needed, and pays fees to the Certifying Agent</a:t>
          </a:r>
        </a:p>
      </dsp:txBody>
      <dsp:txXfrm>
        <a:off x="724510" y="54297"/>
        <a:ext cx="1745227" cy="2014283"/>
      </dsp:txXfrm>
    </dsp:sp>
    <dsp:sp modelId="{F6736BAA-CC89-4A05-986F-AA09650ACAED}">
      <dsp:nvSpPr>
        <dsp:cNvPr id="0" name=""/>
        <dsp:cNvSpPr/>
      </dsp:nvSpPr>
      <dsp:spPr>
        <a:xfrm rot="22985">
          <a:off x="2666636" y="839864"/>
          <a:ext cx="343557" cy="459747"/>
        </a:xfrm>
        <a:prstGeom prst="rightArrow">
          <a:avLst>
            <a:gd name="adj1" fmla="val 60000"/>
            <a:gd name="adj2" fmla="val 50000"/>
          </a:avLst>
        </a:prstGeom>
        <a:solidFill>
          <a:srgbClr val="2E1A4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666637" y="931468"/>
        <a:ext cx="240490" cy="275849"/>
      </dsp:txXfrm>
    </dsp:sp>
    <dsp:sp modelId="{CFC2FF5B-42D5-431E-9ED3-B854BDA5D37E}">
      <dsp:nvSpPr>
        <dsp:cNvPr id="0" name=""/>
        <dsp:cNvSpPr/>
      </dsp:nvSpPr>
      <dsp:spPr>
        <a:xfrm>
          <a:off x="3172241" y="0"/>
          <a:ext cx="1853821" cy="2156335"/>
        </a:xfrm>
        <a:prstGeom prst="roundRect">
          <a:avLst>
            <a:gd name="adj" fmla="val 10000"/>
          </a:avLst>
        </a:prstGeom>
        <a:solidFill>
          <a:srgbClr val="2E1A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Certifying Agent reviews materials to verify it is sufficient and practices comply with the USDA organic regulations. </a:t>
          </a:r>
        </a:p>
      </dsp:txBody>
      <dsp:txXfrm>
        <a:off x="3226538" y="54297"/>
        <a:ext cx="1745227" cy="2047741"/>
      </dsp:txXfrm>
    </dsp:sp>
    <dsp:sp modelId="{A4E6F3F8-88F4-4107-B8C7-8C2BABAFF451}">
      <dsp:nvSpPr>
        <dsp:cNvPr id="0" name=""/>
        <dsp:cNvSpPr/>
      </dsp:nvSpPr>
      <dsp:spPr>
        <a:xfrm rot="11981">
          <a:off x="5191155" y="852792"/>
          <a:ext cx="397728" cy="459747"/>
        </a:xfrm>
        <a:prstGeom prst="rightArrow">
          <a:avLst>
            <a:gd name="adj1" fmla="val 60000"/>
            <a:gd name="adj2" fmla="val 50000"/>
          </a:avLst>
        </a:prstGeom>
        <a:solidFill>
          <a:srgbClr val="2E1A4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191155" y="944533"/>
        <a:ext cx="278410" cy="275849"/>
      </dsp:txXfrm>
    </dsp:sp>
    <dsp:sp modelId="{7C1CF729-1A21-42EA-8144-EEBF97C07BF8}">
      <dsp:nvSpPr>
        <dsp:cNvPr id="0" name=""/>
        <dsp:cNvSpPr/>
      </dsp:nvSpPr>
      <dsp:spPr>
        <a:xfrm>
          <a:off x="5776490" y="0"/>
          <a:ext cx="1853821" cy="2174488"/>
        </a:xfrm>
        <a:prstGeom prst="roundRect">
          <a:avLst>
            <a:gd name="adj" fmla="val 10000"/>
          </a:avLst>
        </a:prstGeom>
        <a:solidFill>
          <a:srgbClr val="2E1A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Inspector conducts an on-site inspection of the applicant’s operation.</a:t>
          </a:r>
        </a:p>
      </dsp:txBody>
      <dsp:txXfrm>
        <a:off x="5830787" y="54297"/>
        <a:ext cx="1745227" cy="2065894"/>
      </dsp:txXfrm>
    </dsp:sp>
    <dsp:sp modelId="{8506CDC0-3125-433B-9105-FA983DFF3E24}">
      <dsp:nvSpPr>
        <dsp:cNvPr id="0" name=""/>
        <dsp:cNvSpPr/>
      </dsp:nvSpPr>
      <dsp:spPr>
        <a:xfrm rot="21586777">
          <a:off x="7793442" y="852421"/>
          <a:ext cx="393003" cy="459747"/>
        </a:xfrm>
        <a:prstGeom prst="rightArrow">
          <a:avLst>
            <a:gd name="adj1" fmla="val 60000"/>
            <a:gd name="adj2" fmla="val 50000"/>
          </a:avLst>
        </a:prstGeom>
        <a:solidFill>
          <a:srgbClr val="2E1A4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793442" y="944597"/>
        <a:ext cx="275102" cy="275849"/>
      </dsp:txXfrm>
    </dsp:sp>
    <dsp:sp modelId="{5474D70E-CBCA-42CD-B334-DBF418BCBC50}">
      <dsp:nvSpPr>
        <dsp:cNvPr id="0" name=""/>
        <dsp:cNvSpPr/>
      </dsp:nvSpPr>
      <dsp:spPr>
        <a:xfrm>
          <a:off x="8371821" y="0"/>
          <a:ext cx="1853821" cy="2154522"/>
        </a:xfrm>
        <a:prstGeom prst="roundRect">
          <a:avLst>
            <a:gd name="adj" fmla="val 10000"/>
          </a:avLst>
        </a:prstGeom>
        <a:solidFill>
          <a:srgbClr val="2E1A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Certifying Agent reviews the application and the inspector’s report to determine if the applicant complies with organic regulations and issues a decision.</a:t>
          </a:r>
        </a:p>
      </dsp:txBody>
      <dsp:txXfrm>
        <a:off x="8426118" y="54297"/>
        <a:ext cx="1745227" cy="2045928"/>
      </dsp:txXfrm>
    </dsp:sp>
    <dsp:sp modelId="{B482D7FF-A275-4DBD-BAF3-C0EC2A5B64EE}">
      <dsp:nvSpPr>
        <dsp:cNvPr id="0" name=""/>
        <dsp:cNvSpPr/>
      </dsp:nvSpPr>
      <dsp:spPr>
        <a:xfrm rot="5394729">
          <a:off x="9098517" y="2295140"/>
          <a:ext cx="404868" cy="459747"/>
        </a:xfrm>
        <a:prstGeom prst="rightArrow">
          <a:avLst>
            <a:gd name="adj1" fmla="val 60000"/>
            <a:gd name="adj2" fmla="val 50000"/>
          </a:avLst>
        </a:prstGeom>
        <a:solidFill>
          <a:srgbClr val="2E1A4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9162933" y="2322580"/>
        <a:ext cx="275849" cy="283408"/>
      </dsp:txXfrm>
    </dsp:sp>
    <dsp:sp modelId="{69016651-BE5E-45D4-8951-C9173AFAE64E}">
      <dsp:nvSpPr>
        <dsp:cNvPr id="0" name=""/>
        <dsp:cNvSpPr/>
      </dsp:nvSpPr>
      <dsp:spPr>
        <a:xfrm>
          <a:off x="8376103" y="2918424"/>
          <a:ext cx="1853821" cy="1903833"/>
        </a:xfrm>
        <a:prstGeom prst="roundRect">
          <a:avLst>
            <a:gd name="adj" fmla="val 10000"/>
          </a:avLst>
        </a:prstGeom>
        <a:solidFill>
          <a:srgbClr val="2E1A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Certifying Agent issues an organic certificate to the operation.</a:t>
          </a:r>
        </a:p>
      </dsp:txBody>
      <dsp:txXfrm>
        <a:off x="8430400" y="2972721"/>
        <a:ext cx="1745227" cy="1795239"/>
      </dsp:txXfrm>
    </dsp:sp>
    <dsp:sp modelId="{7D1BEA15-C901-4AA0-A46A-30586095FDD2}">
      <dsp:nvSpPr>
        <dsp:cNvPr id="0" name=""/>
        <dsp:cNvSpPr/>
      </dsp:nvSpPr>
      <dsp:spPr>
        <a:xfrm rot="10794922">
          <a:off x="7837656" y="3642350"/>
          <a:ext cx="380503" cy="459747"/>
        </a:xfrm>
        <a:prstGeom prst="rightArrow">
          <a:avLst>
            <a:gd name="adj1" fmla="val 60000"/>
            <a:gd name="adj2" fmla="val 50000"/>
          </a:avLst>
        </a:prstGeom>
        <a:solidFill>
          <a:srgbClr val="2E1A4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7951807" y="3734215"/>
        <a:ext cx="266352" cy="275849"/>
      </dsp:txXfrm>
    </dsp:sp>
    <dsp:sp modelId="{C00689D4-D0F4-48C3-95FF-DC4F8C54B094}">
      <dsp:nvSpPr>
        <dsp:cNvPr id="0" name=""/>
        <dsp:cNvSpPr/>
      </dsp:nvSpPr>
      <dsp:spPr>
        <a:xfrm>
          <a:off x="5804352" y="2926021"/>
          <a:ext cx="1853821" cy="1896236"/>
        </a:xfrm>
        <a:prstGeom prst="roundRect">
          <a:avLst>
            <a:gd name="adj" fmla="val 10000"/>
          </a:avLst>
        </a:prstGeom>
        <a:solidFill>
          <a:srgbClr val="2E1A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The operation provides updates to the OSP either as they occur or annually at the time of renewal.  </a:t>
          </a:r>
        </a:p>
      </dsp:txBody>
      <dsp:txXfrm>
        <a:off x="5858649" y="2980318"/>
        <a:ext cx="1745227" cy="17876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6B8552-AFC6-F240-8A5E-BD21D17C295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69323B8-D602-634D-ADB7-05C04BC131E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9DB1095-E8F9-C84F-81A1-3047AB2BC790}" type="datetimeFigureOut">
              <a:rPr lang="en-US" smtClean="0"/>
              <a:t>7/26/2021</a:t>
            </a:fld>
            <a:endParaRPr lang="en-US"/>
          </a:p>
        </p:txBody>
      </p:sp>
      <p:sp>
        <p:nvSpPr>
          <p:cNvPr id="4" name="Footer Placeholder 3">
            <a:extLst>
              <a:ext uri="{FF2B5EF4-FFF2-40B4-BE49-F238E27FC236}">
                <a16:creationId xmlns:a16="http://schemas.microsoft.com/office/drawing/2014/main" id="{5858CC9B-A72A-BD42-B98F-122FCBD584F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A65062-A54D-0340-AB08-E75EF911470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1418921-A166-BF45-ACB1-3E68430C6037}" type="slidenum">
              <a:rPr lang="en-US" smtClean="0"/>
              <a:t>‹#›</a:t>
            </a:fld>
            <a:endParaRPr lang="en-US"/>
          </a:p>
        </p:txBody>
      </p:sp>
    </p:spTree>
    <p:extLst>
      <p:ext uri="{BB962C8B-B14F-4D97-AF65-F5344CB8AC3E}">
        <p14:creationId xmlns:p14="http://schemas.microsoft.com/office/powerpoint/2010/main" val="366227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512D45-0F8E-6047-B03C-36BACA25037E}" type="datetimeFigureOut">
              <a:rPr lang="en-US" smtClean="0"/>
              <a:t>7/26/2021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F9931C-5A24-6648-91AC-4821D97814C6}" type="slidenum">
              <a:rPr lang="en-US" smtClean="0"/>
              <a:t>‹#›</a:t>
            </a:fld>
            <a:endParaRPr lang="en-US"/>
          </a:p>
        </p:txBody>
      </p:sp>
    </p:spTree>
    <p:extLst>
      <p:ext uri="{BB962C8B-B14F-4D97-AF65-F5344CB8AC3E}">
        <p14:creationId xmlns:p14="http://schemas.microsoft.com/office/powerpoint/2010/main" val="181734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s.usda.gov/about-ams/programs-offices/national-organic-progra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NOP is under the USDA’s Agriculture Marketing Service and it develops regulations or “standards” for organic crop production, livestock production, and processing and handling. The NOP ensures the enforcement of these regulations through the accreditation of certifying agents. Information about the NOP, organic regulations, and guidance documents can be found here: </a:t>
            </a:r>
            <a:r>
              <a:rPr lang="en-US" dirty="0">
                <a:hlinkClick r:id="rId3"/>
              </a:rPr>
              <a:t>https://www.ams.usda.gov/about-ams/programs-offices/national-organic-program</a:t>
            </a:r>
            <a:r>
              <a:rPr lang="en-US" dirty="0"/>
              <a:t> </a:t>
            </a:r>
          </a:p>
          <a:p>
            <a:pPr defTabSz="931774">
              <a:defRPr/>
            </a:pPr>
            <a:endParaRPr lang="en-US" dirty="0"/>
          </a:p>
          <a:p>
            <a:pPr defTabSz="931774">
              <a:defRPr/>
            </a:pPr>
            <a:r>
              <a:rPr lang="en-US" dirty="0"/>
              <a:t>Graphic from https://apps.ams.usda.gov/organic/201/Organic201-Aug2012.pdf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6</a:t>
            </a:fld>
            <a:endParaRPr lang="en-US"/>
          </a:p>
        </p:txBody>
      </p:sp>
    </p:spTree>
    <p:extLst>
      <p:ext uri="{BB962C8B-B14F-4D97-AF65-F5344CB8AC3E}">
        <p14:creationId xmlns:p14="http://schemas.microsoft.com/office/powerpoint/2010/main" val="274790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21</a:t>
            </a:fld>
            <a:endParaRPr lang="en-US"/>
          </a:p>
        </p:txBody>
      </p:sp>
    </p:spTree>
    <p:extLst>
      <p:ext uri="{BB962C8B-B14F-4D97-AF65-F5344CB8AC3E}">
        <p14:creationId xmlns:p14="http://schemas.microsoft.com/office/powerpoint/2010/main" val="313052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23</a:t>
            </a:fld>
            <a:endParaRPr lang="en-US"/>
          </a:p>
        </p:txBody>
      </p:sp>
    </p:spTree>
    <p:extLst>
      <p:ext uri="{BB962C8B-B14F-4D97-AF65-F5344CB8AC3E}">
        <p14:creationId xmlns:p14="http://schemas.microsoft.com/office/powerpoint/2010/main" val="313976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24</a:t>
            </a:fld>
            <a:endParaRPr lang="en-US"/>
          </a:p>
        </p:txBody>
      </p:sp>
    </p:spTree>
    <p:extLst>
      <p:ext uri="{BB962C8B-B14F-4D97-AF65-F5344CB8AC3E}">
        <p14:creationId xmlns:p14="http://schemas.microsoft.com/office/powerpoint/2010/main" val="17333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26</a:t>
            </a:fld>
            <a:endParaRPr lang="en-US"/>
          </a:p>
        </p:txBody>
      </p:sp>
    </p:spTree>
    <p:extLst>
      <p:ext uri="{BB962C8B-B14F-4D97-AF65-F5344CB8AC3E}">
        <p14:creationId xmlns:p14="http://schemas.microsoft.com/office/powerpoint/2010/main" val="69641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Notify the certifier immediately if application or drift of a prohibited substance to the field, production unit, site, facility, livestock, or product is part of an operation.</a:t>
            </a:r>
          </a:p>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8</a:t>
            </a:fld>
            <a:endParaRPr lang="en-US"/>
          </a:p>
        </p:txBody>
      </p:sp>
    </p:spTree>
    <p:extLst>
      <p:ext uri="{BB962C8B-B14F-4D97-AF65-F5344CB8AC3E}">
        <p14:creationId xmlns:p14="http://schemas.microsoft.com/office/powerpoint/2010/main" val="356467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9</a:t>
            </a:fld>
            <a:endParaRPr lang="en-US"/>
          </a:p>
        </p:txBody>
      </p:sp>
    </p:spTree>
    <p:extLst>
      <p:ext uri="{BB962C8B-B14F-4D97-AF65-F5344CB8AC3E}">
        <p14:creationId xmlns:p14="http://schemas.microsoft.com/office/powerpoint/2010/main" val="323009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know:</a:t>
            </a:r>
          </a:p>
          <a:p>
            <a:r>
              <a:rPr lang="en-US" dirty="0"/>
              <a:t>What you’re going to do?  How you’re going to do it and what you’re doing it with? When and how often you do it? Provide evidence of what you did, records.</a:t>
            </a:r>
          </a:p>
        </p:txBody>
      </p:sp>
      <p:sp>
        <p:nvSpPr>
          <p:cNvPr id="4" name="Slide Number Placeholder 3"/>
          <p:cNvSpPr>
            <a:spLocks noGrp="1"/>
          </p:cNvSpPr>
          <p:nvPr>
            <p:ph type="sldNum" sz="quarter" idx="5"/>
          </p:nvPr>
        </p:nvSpPr>
        <p:spPr/>
        <p:txBody>
          <a:bodyPr/>
          <a:lstStyle/>
          <a:p>
            <a:fld id="{1AF9931C-5A24-6648-91AC-4821D97814C6}" type="slidenum">
              <a:rPr lang="en-US" smtClean="0"/>
              <a:t>11</a:t>
            </a:fld>
            <a:endParaRPr lang="en-US"/>
          </a:p>
        </p:txBody>
      </p:sp>
    </p:spTree>
    <p:extLst>
      <p:ext uri="{BB962C8B-B14F-4D97-AF65-F5344CB8AC3E}">
        <p14:creationId xmlns:p14="http://schemas.microsoft.com/office/powerpoint/2010/main" val="39143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12</a:t>
            </a:fld>
            <a:endParaRPr lang="en-US"/>
          </a:p>
        </p:txBody>
      </p:sp>
    </p:spTree>
    <p:extLst>
      <p:ext uri="{BB962C8B-B14F-4D97-AF65-F5344CB8AC3E}">
        <p14:creationId xmlns:p14="http://schemas.microsoft.com/office/powerpoint/2010/main" val="317445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13</a:t>
            </a:fld>
            <a:endParaRPr lang="en-US"/>
          </a:p>
        </p:txBody>
      </p:sp>
    </p:spTree>
    <p:extLst>
      <p:ext uri="{BB962C8B-B14F-4D97-AF65-F5344CB8AC3E}">
        <p14:creationId xmlns:p14="http://schemas.microsoft.com/office/powerpoint/2010/main" val="415183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14</a:t>
            </a:fld>
            <a:endParaRPr lang="en-US"/>
          </a:p>
        </p:txBody>
      </p:sp>
    </p:spTree>
    <p:extLst>
      <p:ext uri="{BB962C8B-B14F-4D97-AF65-F5344CB8AC3E}">
        <p14:creationId xmlns:p14="http://schemas.microsoft.com/office/powerpoint/2010/main" val="76513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17</a:t>
            </a:fld>
            <a:endParaRPr lang="en-US"/>
          </a:p>
        </p:txBody>
      </p:sp>
    </p:spTree>
    <p:extLst>
      <p:ext uri="{BB962C8B-B14F-4D97-AF65-F5344CB8AC3E}">
        <p14:creationId xmlns:p14="http://schemas.microsoft.com/office/powerpoint/2010/main" val="237575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9931C-5A24-6648-91AC-4821D97814C6}" type="slidenum">
              <a:rPr lang="en-US" smtClean="0"/>
              <a:t>19</a:t>
            </a:fld>
            <a:endParaRPr lang="en-US"/>
          </a:p>
        </p:txBody>
      </p:sp>
    </p:spTree>
    <p:extLst>
      <p:ext uri="{BB962C8B-B14F-4D97-AF65-F5344CB8AC3E}">
        <p14:creationId xmlns:p14="http://schemas.microsoft.com/office/powerpoint/2010/main" val="1481578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2488" y="4267200"/>
            <a:ext cx="10961511" cy="1066800"/>
          </a:xfrm>
        </p:spPr>
        <p:txBody>
          <a:bodyPr/>
          <a:lstStyle>
            <a:lvl1pPr marL="0" indent="0" algn="l">
              <a:buNone/>
              <a:defRPr sz="2000" baseline="0">
                <a:solidFill>
                  <a:srgbClr val="2E1A47"/>
                </a:solidFill>
                <a:latin typeface="+mj-lt"/>
                <a:ea typeface="Verdana" charset="0"/>
                <a:cs typeface="Verdana"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subtitle or presenter details</a:t>
            </a:r>
          </a:p>
        </p:txBody>
      </p:sp>
      <p:sp>
        <p:nvSpPr>
          <p:cNvPr id="7" name="Title 6"/>
          <p:cNvSpPr>
            <a:spLocks noGrp="1"/>
          </p:cNvSpPr>
          <p:nvPr>
            <p:ph type="title"/>
          </p:nvPr>
        </p:nvSpPr>
        <p:spPr>
          <a:xfrm>
            <a:off x="711200" y="3124200"/>
            <a:ext cx="10972800" cy="1143000"/>
          </a:xfrm>
        </p:spPr>
        <p:txBody>
          <a:bodyPr anchor="b"/>
          <a:lstStyle>
            <a:lvl1pPr algn="l">
              <a:defRPr sz="3200" b="1" i="0" cap="all" baseline="0">
                <a:solidFill>
                  <a:srgbClr val="2E1A47"/>
                </a:solidFill>
                <a:latin typeface="+mj-lt"/>
                <a:ea typeface="Verdana" charset="0"/>
                <a:cs typeface="Verdana" charset="0"/>
              </a:defRPr>
            </a:lvl1pPr>
          </a:lstStyle>
          <a:p>
            <a:r>
              <a:rPr lang="en-US"/>
              <a:t>Click to edit Master title style</a:t>
            </a:r>
            <a:endParaRPr lang="en-US" dirty="0"/>
          </a:p>
        </p:txBody>
      </p:sp>
      <p:pic>
        <p:nvPicPr>
          <p:cNvPr id="4" name="Picture 3" descr="A close up of a sign&#10;&#10;Description automatically generated">
            <a:extLst>
              <a:ext uri="{FF2B5EF4-FFF2-40B4-BE49-F238E27FC236}">
                <a16:creationId xmlns:a16="http://schemas.microsoft.com/office/drawing/2014/main" id="{F1849407-9547-C043-8455-3E71D6846643}"/>
              </a:ext>
            </a:extLst>
          </p:cNvPr>
          <p:cNvPicPr>
            <a:picLocks noChangeAspect="1"/>
          </p:cNvPicPr>
          <p:nvPr userDrawn="1"/>
        </p:nvPicPr>
        <p:blipFill>
          <a:blip r:embed="rId2"/>
          <a:stretch>
            <a:fillRect/>
          </a:stretch>
        </p:blipFill>
        <p:spPr>
          <a:xfrm>
            <a:off x="6908799" y="1360757"/>
            <a:ext cx="4734560" cy="1454245"/>
          </a:xfrm>
          <a:prstGeom prst="rect">
            <a:avLst/>
          </a:prstGeom>
        </p:spPr>
      </p:pic>
    </p:spTree>
    <p:extLst>
      <p:ext uri="{BB962C8B-B14F-4D97-AF65-F5344CB8AC3E}">
        <p14:creationId xmlns:p14="http://schemas.microsoft.com/office/powerpoint/2010/main" val="334454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5594098"/>
            <a:ext cx="11379200" cy="578103"/>
          </a:xfrm>
        </p:spPr>
        <p:txBody>
          <a:bodyPr anchor="b"/>
          <a:lstStyle>
            <a:lvl1pPr algn="l">
              <a:defRPr sz="1400" b="1">
                <a:solidFill>
                  <a:srgbClr val="2E1A47"/>
                </a:solidFill>
              </a:defRPr>
            </a:lvl1pPr>
          </a:lstStyle>
          <a:p>
            <a:r>
              <a:rPr lang="en-US" dirty="0"/>
              <a:t>Image Caption</a:t>
            </a:r>
          </a:p>
        </p:txBody>
      </p:sp>
      <p:sp>
        <p:nvSpPr>
          <p:cNvPr id="3" name="Picture Placeholder 2"/>
          <p:cNvSpPr>
            <a:spLocks noGrp="1"/>
          </p:cNvSpPr>
          <p:nvPr>
            <p:ph type="pic" idx="1"/>
          </p:nvPr>
        </p:nvSpPr>
        <p:spPr>
          <a:xfrm>
            <a:off x="406400" y="990601"/>
            <a:ext cx="11379200" cy="4495799"/>
          </a:xfrm>
        </p:spPr>
        <p:txBody>
          <a:bodyPr/>
          <a:lstStyle>
            <a:lvl1pPr marL="0" indent="0">
              <a:buNone/>
              <a:defRPr sz="3200">
                <a:solidFill>
                  <a:srgbClr val="2E1A4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406400" y="6172200"/>
            <a:ext cx="11379200" cy="457200"/>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pic>
        <p:nvPicPr>
          <p:cNvPr id="6" name="Picture 5" descr="A picture containing drawing, plate&#10;&#10;Description automatically generated">
            <a:extLst>
              <a:ext uri="{FF2B5EF4-FFF2-40B4-BE49-F238E27FC236}">
                <a16:creationId xmlns:a16="http://schemas.microsoft.com/office/drawing/2014/main" id="{4A43EBE1-0DAC-9C4A-B63A-D7004F203353}"/>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6158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0" y="990601"/>
            <a:ext cx="5588000" cy="4495799"/>
          </a:xfrm>
        </p:spPr>
        <p:txBody>
          <a:bodyPr/>
          <a:lstStyle>
            <a:lvl1pPr marL="0" indent="0">
              <a:buNone/>
              <a:defRPr sz="3200">
                <a:solidFill>
                  <a:srgbClr val="2E1A4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Picture Placeholder 2"/>
          <p:cNvSpPr>
            <a:spLocks noGrp="1"/>
          </p:cNvSpPr>
          <p:nvPr>
            <p:ph type="pic" idx="10"/>
          </p:nvPr>
        </p:nvSpPr>
        <p:spPr>
          <a:xfrm>
            <a:off x="6197600" y="990601"/>
            <a:ext cx="5588000" cy="4495799"/>
          </a:xfrm>
        </p:spPr>
        <p:txBody>
          <a:bodyPr/>
          <a:lstStyle>
            <a:lvl1pPr marL="0" indent="0">
              <a:buNone/>
              <a:defRPr sz="3200">
                <a:solidFill>
                  <a:srgbClr val="2E1A4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itle 1"/>
          <p:cNvSpPr>
            <a:spLocks noGrp="1"/>
          </p:cNvSpPr>
          <p:nvPr>
            <p:ph type="title" hasCustomPrompt="1"/>
          </p:nvPr>
        </p:nvSpPr>
        <p:spPr>
          <a:xfrm>
            <a:off x="406400" y="5594097"/>
            <a:ext cx="5588000" cy="685848"/>
          </a:xfrm>
        </p:spPr>
        <p:txBody>
          <a:bodyPr anchor="b"/>
          <a:lstStyle>
            <a:lvl1pPr algn="l">
              <a:defRPr sz="1400" b="1">
                <a:solidFill>
                  <a:srgbClr val="2E1A47"/>
                </a:solidFill>
              </a:defRPr>
            </a:lvl1pPr>
          </a:lstStyle>
          <a:p>
            <a:r>
              <a:rPr lang="en-US" dirty="0"/>
              <a:t>Image Caption</a:t>
            </a:r>
          </a:p>
        </p:txBody>
      </p:sp>
      <p:sp>
        <p:nvSpPr>
          <p:cNvPr id="12" name="Text Placeholder 3"/>
          <p:cNvSpPr>
            <a:spLocks noGrp="1"/>
          </p:cNvSpPr>
          <p:nvPr>
            <p:ph type="body" sz="half" idx="2" hasCustomPrompt="1"/>
          </p:nvPr>
        </p:nvSpPr>
        <p:spPr>
          <a:xfrm>
            <a:off x="406400" y="6279898"/>
            <a:ext cx="5588000" cy="349502"/>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4" name="Text Placeholder 3"/>
          <p:cNvSpPr>
            <a:spLocks noGrp="1"/>
          </p:cNvSpPr>
          <p:nvPr>
            <p:ph type="body" sz="half" idx="11" hasCustomPrompt="1"/>
          </p:nvPr>
        </p:nvSpPr>
        <p:spPr>
          <a:xfrm>
            <a:off x="6197600" y="6279898"/>
            <a:ext cx="5588000" cy="349502"/>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5" name="Text Placeholder 12"/>
          <p:cNvSpPr>
            <a:spLocks noGrp="1"/>
          </p:cNvSpPr>
          <p:nvPr>
            <p:ph type="body" sz="quarter" idx="12" hasCustomPrompt="1"/>
          </p:nvPr>
        </p:nvSpPr>
        <p:spPr>
          <a:xfrm>
            <a:off x="6197600" y="5594350"/>
            <a:ext cx="5588000" cy="685548"/>
          </a:xfrm>
        </p:spPr>
        <p:txBody>
          <a:bodyPr anchor="b"/>
          <a:lstStyle>
            <a:lvl1pPr>
              <a:defRPr sz="1400" b="1" baseline="0">
                <a:solidFill>
                  <a:srgbClr val="2E1A47"/>
                </a:solidFill>
              </a:defRPr>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a:t>Image Caption</a:t>
            </a:r>
          </a:p>
        </p:txBody>
      </p:sp>
      <p:pic>
        <p:nvPicPr>
          <p:cNvPr id="9" name="Picture 8" descr="A picture containing drawing, plate&#10;&#10;Description automatically generated">
            <a:extLst>
              <a:ext uri="{FF2B5EF4-FFF2-40B4-BE49-F238E27FC236}">
                <a16:creationId xmlns:a16="http://schemas.microsoft.com/office/drawing/2014/main" id="{24C213B7-3AC4-1E41-A9F8-2A4DEF3CC238}"/>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117111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bout CAFLS">
    <p:spTree>
      <p:nvGrpSpPr>
        <p:cNvPr id="1" name=""/>
        <p:cNvGrpSpPr/>
        <p:nvPr/>
      </p:nvGrpSpPr>
      <p:grpSpPr>
        <a:xfrm>
          <a:off x="0" y="0"/>
          <a:ext cx="0" cy="0"/>
          <a:chOff x="0" y="0"/>
          <a:chExt cx="0" cy="0"/>
        </a:xfrm>
      </p:grpSpPr>
      <p:sp>
        <p:nvSpPr>
          <p:cNvPr id="13" name="TextBox 12"/>
          <p:cNvSpPr txBox="1"/>
          <p:nvPr/>
        </p:nvSpPr>
        <p:spPr>
          <a:xfrm>
            <a:off x="5715000" y="2057400"/>
            <a:ext cx="5948680" cy="2343590"/>
          </a:xfrm>
          <a:prstGeom prst="rect">
            <a:avLst/>
          </a:prstGeom>
          <a:noFill/>
        </p:spPr>
        <p:txBody>
          <a:bodyPr wrap="square" rtlCol="0">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000" b="1" kern="1300" spc="0" baseline="0" dirty="0">
                <a:solidFill>
                  <a:srgbClr val="2E1A47"/>
                </a:solidFill>
                <a:effectLst/>
                <a:latin typeface="+mj-lt"/>
              </a:rPr>
              <a:t>The College of Agriculture, Forestry and Life Sciences </a:t>
            </a:r>
            <a:r>
              <a:rPr lang="en-US" sz="2000" kern="1300" spc="0" baseline="0" dirty="0">
                <a:solidFill>
                  <a:srgbClr val="2E1A47"/>
                </a:solidFill>
                <a:effectLst/>
                <a:latin typeface="+mj-lt"/>
              </a:rPr>
              <a:t>is deeply rooted in Clemson University’s heritage as a land-grant institution, advancing founder Thomas Green Clemson’s vision of higher education that benefits South Carolina.</a:t>
            </a:r>
          </a:p>
        </p:txBody>
      </p:sp>
      <p:pic>
        <p:nvPicPr>
          <p:cNvPr id="7" name="Picture 6" descr="Image of a bee on a flower."/>
          <p:cNvPicPr>
            <a:picLocks noChangeAspect="1"/>
          </p:cNvPicPr>
          <p:nvPr/>
        </p:nvPicPr>
        <p:blipFill rotWithShape="1">
          <a:blip r:embed="rId2" cstate="hqprint">
            <a:extLst>
              <a:ext uri="{28A0092B-C50C-407E-A947-70E740481C1C}">
                <a14:useLocalDpi xmlns:a14="http://schemas.microsoft.com/office/drawing/2010/main"/>
              </a:ext>
            </a:extLst>
          </a:blip>
          <a:srcRect t="-1"/>
          <a:stretch/>
        </p:blipFill>
        <p:spPr>
          <a:xfrm>
            <a:off x="914400" y="1447800"/>
            <a:ext cx="4412840" cy="4648884"/>
          </a:xfrm>
          <a:prstGeom prst="rect">
            <a:avLst/>
          </a:prstGeom>
        </p:spPr>
      </p:pic>
      <p:pic>
        <p:nvPicPr>
          <p:cNvPr id="5" name="Picture 4" descr="A picture containing drawing, plate&#10;&#10;Description automatically generated">
            <a:extLst>
              <a:ext uri="{FF2B5EF4-FFF2-40B4-BE49-F238E27FC236}">
                <a16:creationId xmlns:a16="http://schemas.microsoft.com/office/drawing/2014/main" id="{DE9056E2-993E-0F4F-B199-71FE9D85906C}"/>
              </a:ext>
            </a:extLst>
          </p:cNvPr>
          <p:cNvPicPr>
            <a:picLocks noChangeAspect="1"/>
          </p:cNvPicPr>
          <p:nvPr userDrawn="1"/>
        </p:nvPicPr>
        <p:blipFill>
          <a:blip r:embed="rId3"/>
          <a:stretch>
            <a:fillRect/>
          </a:stretch>
        </p:blipFill>
        <p:spPr>
          <a:xfrm>
            <a:off x="9948720" y="46676"/>
            <a:ext cx="1926900" cy="595221"/>
          </a:xfrm>
          <a:prstGeom prst="rect">
            <a:avLst/>
          </a:prstGeom>
        </p:spPr>
      </p:pic>
    </p:spTree>
    <p:extLst>
      <p:ext uri="{BB962C8B-B14F-4D97-AF65-F5344CB8AC3E}">
        <p14:creationId xmlns:p14="http://schemas.microsoft.com/office/powerpoint/2010/main" val="327068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Extension">
    <p:spTree>
      <p:nvGrpSpPr>
        <p:cNvPr id="1" name=""/>
        <p:cNvGrpSpPr/>
        <p:nvPr/>
      </p:nvGrpSpPr>
      <p:grpSpPr>
        <a:xfrm>
          <a:off x="0" y="0"/>
          <a:ext cx="0" cy="0"/>
          <a:chOff x="0" y="0"/>
          <a:chExt cx="0" cy="0"/>
        </a:xfrm>
      </p:grpSpPr>
      <p:sp>
        <p:nvSpPr>
          <p:cNvPr id="4" name="TextBox 3"/>
          <p:cNvSpPr txBox="1"/>
          <p:nvPr/>
        </p:nvSpPr>
        <p:spPr>
          <a:xfrm>
            <a:off x="5410200" y="1828798"/>
            <a:ext cx="5715000" cy="2805255"/>
          </a:xfrm>
          <a:prstGeom prst="rect">
            <a:avLst/>
          </a:prstGeom>
          <a:noFill/>
        </p:spPr>
        <p:txBody>
          <a:bodyPr wrap="square" rtlCol="0">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000" b="1" kern="1300" spc="0" baseline="0" dirty="0">
                <a:solidFill>
                  <a:srgbClr val="2E1A47"/>
                </a:solidFill>
                <a:effectLst/>
                <a:latin typeface="+mj-lt"/>
              </a:rPr>
              <a:t>Clemson Extension </a:t>
            </a:r>
            <a:r>
              <a:rPr lang="en-US" sz="2000" kern="1300" spc="0" baseline="0" dirty="0">
                <a:solidFill>
                  <a:srgbClr val="2E1A47"/>
                </a:solidFill>
                <a:effectLst/>
                <a:latin typeface="+mj-lt"/>
              </a:rPr>
              <a:t>helps improve the quality of life of all South Carolinians by providing unbiased, research-based information through an array of public outreach programs in youth development; agribusiness; agriculture; food, nutrition and health; and natural resources.</a:t>
            </a:r>
          </a:p>
        </p:txBody>
      </p:sp>
      <p:pic>
        <p:nvPicPr>
          <p:cNvPr id="7" name="Picture 6" descr="Group of students in a school garden."/>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38200" y="1371600"/>
            <a:ext cx="3962400" cy="4637187"/>
          </a:xfrm>
          <a:prstGeom prst="rect">
            <a:avLst/>
          </a:prstGeom>
        </p:spPr>
      </p:pic>
      <p:pic>
        <p:nvPicPr>
          <p:cNvPr id="5" name="Picture 4" descr="A picture containing drawing, plate&#10;&#10;Description automatically generated">
            <a:extLst>
              <a:ext uri="{FF2B5EF4-FFF2-40B4-BE49-F238E27FC236}">
                <a16:creationId xmlns:a16="http://schemas.microsoft.com/office/drawing/2014/main" id="{F690C4DA-8284-6D4D-AE37-74AD28518EAF}"/>
              </a:ext>
            </a:extLst>
          </p:cNvPr>
          <p:cNvPicPr>
            <a:picLocks noChangeAspect="1"/>
          </p:cNvPicPr>
          <p:nvPr userDrawn="1"/>
        </p:nvPicPr>
        <p:blipFill>
          <a:blip r:embed="rId3"/>
          <a:stretch>
            <a:fillRect/>
          </a:stretch>
        </p:blipFill>
        <p:spPr>
          <a:xfrm>
            <a:off x="9948720" y="46676"/>
            <a:ext cx="1926900" cy="595221"/>
          </a:xfrm>
          <a:prstGeom prst="rect">
            <a:avLst/>
          </a:prstGeom>
        </p:spPr>
      </p:pic>
    </p:spTree>
    <p:extLst>
      <p:ext uri="{BB962C8B-B14F-4D97-AF65-F5344CB8AC3E}">
        <p14:creationId xmlns:p14="http://schemas.microsoft.com/office/powerpoint/2010/main" val="3078844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bout PSA">
    <p:spTree>
      <p:nvGrpSpPr>
        <p:cNvPr id="1" name=""/>
        <p:cNvGrpSpPr/>
        <p:nvPr/>
      </p:nvGrpSpPr>
      <p:grpSpPr>
        <a:xfrm>
          <a:off x="0" y="0"/>
          <a:ext cx="0" cy="0"/>
          <a:chOff x="0" y="0"/>
          <a:chExt cx="0" cy="0"/>
        </a:xfrm>
      </p:grpSpPr>
      <p:sp>
        <p:nvSpPr>
          <p:cNvPr id="5" name="Rectangle 4"/>
          <p:cNvSpPr/>
          <p:nvPr/>
        </p:nvSpPr>
        <p:spPr>
          <a:xfrm>
            <a:off x="203201" y="4016276"/>
            <a:ext cx="7950199" cy="1881925"/>
          </a:xfrm>
          <a:prstGeom prst="rect">
            <a:avLst/>
          </a:prstGeom>
        </p:spPr>
        <p:txBody>
          <a:bodyPr wrap="square">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000" b="1" kern="1300" spc="0" baseline="0" dirty="0">
                <a:solidFill>
                  <a:srgbClr val="2E1A47"/>
                </a:solidFill>
                <a:effectLst/>
                <a:latin typeface="+mj-lt"/>
              </a:rPr>
              <a:t>Clemson Public Service and Agriculture</a:t>
            </a:r>
          </a:p>
          <a:p>
            <a:pPr marL="0" marR="0" indent="0" algn="l" defTabSz="914400" rtl="0" eaLnBrk="1" fontAlgn="base" latinLnBrk="0" hangingPunct="1">
              <a:lnSpc>
                <a:spcPct val="150000"/>
              </a:lnSpc>
              <a:spcBef>
                <a:spcPct val="0"/>
              </a:spcBef>
              <a:spcAft>
                <a:spcPct val="0"/>
              </a:spcAft>
              <a:buClrTx/>
              <a:buSzTx/>
              <a:buFontTx/>
              <a:buNone/>
              <a:tabLst/>
              <a:defRPr/>
            </a:pPr>
            <a:r>
              <a:rPr lang="en-US" sz="2000" b="0" kern="1300" spc="0" baseline="0" dirty="0">
                <a:solidFill>
                  <a:srgbClr val="2E1A47"/>
                </a:solidFill>
                <a:effectLst/>
                <a:latin typeface="+mj-lt"/>
              </a:rPr>
              <a:t>delivers impartial, science-based information</a:t>
            </a:r>
          </a:p>
          <a:p>
            <a:pPr marL="0" marR="0" indent="0" algn="l" defTabSz="914400" rtl="0" eaLnBrk="1" fontAlgn="base" latinLnBrk="0" hangingPunct="1">
              <a:lnSpc>
                <a:spcPct val="150000"/>
              </a:lnSpc>
              <a:spcBef>
                <a:spcPct val="0"/>
              </a:spcBef>
              <a:spcAft>
                <a:spcPct val="0"/>
              </a:spcAft>
              <a:buClrTx/>
              <a:buSzTx/>
              <a:buFontTx/>
              <a:buNone/>
              <a:tabLst/>
              <a:defRPr/>
            </a:pPr>
            <a:r>
              <a:rPr lang="en-US" sz="2000" b="0" kern="1300" spc="0" baseline="0" dirty="0">
                <a:solidFill>
                  <a:srgbClr val="2E1A47"/>
                </a:solidFill>
                <a:effectLst/>
                <a:latin typeface="+mj-lt"/>
              </a:rPr>
              <a:t>through research, outreach and regulatory programs</a:t>
            </a:r>
          </a:p>
          <a:p>
            <a:pPr marL="0" marR="0" indent="0" algn="l" defTabSz="914400" rtl="0" eaLnBrk="1" fontAlgn="base" latinLnBrk="0" hangingPunct="1">
              <a:lnSpc>
                <a:spcPct val="150000"/>
              </a:lnSpc>
              <a:spcBef>
                <a:spcPct val="0"/>
              </a:spcBef>
              <a:spcAft>
                <a:spcPct val="0"/>
              </a:spcAft>
              <a:buClrTx/>
              <a:buSzTx/>
              <a:buFontTx/>
              <a:buNone/>
              <a:tabLst/>
              <a:defRPr/>
            </a:pPr>
            <a:r>
              <a:rPr lang="en-US" sz="2000" b="0" kern="1300" spc="0" baseline="0" dirty="0">
                <a:solidFill>
                  <a:srgbClr val="2E1A47"/>
                </a:solidFill>
                <a:effectLst/>
                <a:latin typeface="+mj-lt"/>
              </a:rPr>
              <a:t>designed to improve the quality of life in South Carolina.</a:t>
            </a:r>
          </a:p>
        </p:txBody>
      </p:sp>
      <p:pic>
        <p:nvPicPr>
          <p:cNvPr id="2" name="Picture 1" descr="Map of South Carolina showing where Clemson Public Service and Agriculture units are located across the stat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1051041"/>
            <a:ext cx="6931854" cy="5502159"/>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C451BDF8-4A22-3048-B187-B7767529496C}"/>
              </a:ext>
            </a:extLst>
          </p:cNvPr>
          <p:cNvPicPr>
            <a:picLocks noChangeAspect="1"/>
          </p:cNvPicPr>
          <p:nvPr userDrawn="1"/>
        </p:nvPicPr>
        <p:blipFill>
          <a:blip r:embed="rId3"/>
          <a:stretch>
            <a:fillRect/>
          </a:stretch>
        </p:blipFill>
        <p:spPr>
          <a:xfrm>
            <a:off x="9948720" y="46676"/>
            <a:ext cx="1926900" cy="595221"/>
          </a:xfrm>
          <a:prstGeom prst="rect">
            <a:avLst/>
          </a:prstGeom>
        </p:spPr>
      </p:pic>
    </p:spTree>
    <p:extLst>
      <p:ext uri="{BB962C8B-B14F-4D97-AF65-F5344CB8AC3E}">
        <p14:creationId xmlns:p14="http://schemas.microsoft.com/office/powerpoint/2010/main" val="166932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75627" cy="6096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04800" y="1474694"/>
            <a:ext cx="11575627" cy="4876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pic>
        <p:nvPicPr>
          <p:cNvPr id="7" name="Picture 6" descr="A picture containing drawing, plate&#10;&#10;Description automatically generated">
            <a:extLst>
              <a:ext uri="{FF2B5EF4-FFF2-40B4-BE49-F238E27FC236}">
                <a16:creationId xmlns:a16="http://schemas.microsoft.com/office/drawing/2014/main" id="{4BDE7F58-349F-DB4E-B172-4C432FF37241}"/>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255170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73" y="990600"/>
            <a:ext cx="11575627" cy="55626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pic>
        <p:nvPicPr>
          <p:cNvPr id="4" name="Picture 3" descr="A picture containing drawing, plate&#10;&#10;Description automatically generated">
            <a:extLst>
              <a:ext uri="{FF2B5EF4-FFF2-40B4-BE49-F238E27FC236}">
                <a16:creationId xmlns:a16="http://schemas.microsoft.com/office/drawing/2014/main" id="{8C433BCA-9ECB-C348-9222-063583E6E36A}"/>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27320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200" b="1" cap="all">
                <a:solidFill>
                  <a:srgbClr val="2E1A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2E1A4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1117601" y="4406900"/>
            <a:ext cx="10208684" cy="0"/>
          </a:xfrm>
          <a:prstGeom prst="line">
            <a:avLst/>
          </a:prstGeom>
          <a:ln w="12700">
            <a:solidFill>
              <a:srgbClr val="522D80"/>
            </a:solidFill>
          </a:ln>
          <a:effectLst/>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F3F3DE98-5B0D-DF44-B698-E6432CA4E4A9}"/>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241164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685800"/>
          </a:xfrm>
        </p:spPr>
        <p:txBody>
          <a:bodyPr/>
          <a:lstStyle>
            <a:lvl1pPr>
              <a:defRPr sz="3200">
                <a:solidFill>
                  <a:srgbClr val="2E1A4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04800" y="1752600"/>
            <a:ext cx="5689600" cy="4800600"/>
          </a:xfrm>
        </p:spPr>
        <p:txBody>
          <a:bodyPr/>
          <a:lstStyle>
            <a:lvl1pPr>
              <a:defRPr sz="2400">
                <a:solidFill>
                  <a:srgbClr val="2E1A47"/>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752600"/>
            <a:ext cx="5689600" cy="4800600"/>
          </a:xfrm>
        </p:spPr>
        <p:txBody>
          <a:bodyPr/>
          <a:lstStyle>
            <a:lvl1pPr>
              <a:defRPr sz="2400">
                <a:solidFill>
                  <a:srgbClr val="2E1A47"/>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pic>
        <p:nvPicPr>
          <p:cNvPr id="6" name="Picture 5" descr="A picture containing drawing, plate&#10;&#10;Description automatically generated">
            <a:extLst>
              <a:ext uri="{FF2B5EF4-FFF2-40B4-BE49-F238E27FC236}">
                <a16:creationId xmlns:a16="http://schemas.microsoft.com/office/drawing/2014/main" id="{7F8CEFF1-3ACD-0343-B1D1-9B4D82E7FA6B}"/>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22888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612648"/>
          </a:xfrm>
        </p:spPr>
        <p:txBody>
          <a:bodyPr/>
          <a:lstStyle>
            <a:lvl1pPr>
              <a:defRPr sz="3200">
                <a:solidFill>
                  <a:srgbClr val="2E1A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311573" y="1676400"/>
            <a:ext cx="5684944" cy="457200"/>
          </a:xfrm>
        </p:spPr>
        <p:txBody>
          <a:bodyPr anchor="b"/>
          <a:lstStyle>
            <a:lvl1pPr marL="0" indent="0">
              <a:buNone/>
              <a:defRPr sz="1800" b="1">
                <a:solidFill>
                  <a:srgbClr val="2E1A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316162"/>
            <a:ext cx="5691717" cy="4242576"/>
          </a:xfrm>
        </p:spPr>
        <p:txBody>
          <a:bodyPr/>
          <a:lstStyle>
            <a:lvl1pPr>
              <a:defRPr sz="1800">
                <a:solidFill>
                  <a:srgbClr val="2E1A47"/>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6193367" y="1676400"/>
            <a:ext cx="5680287" cy="457200"/>
          </a:xfrm>
        </p:spPr>
        <p:txBody>
          <a:bodyPr anchor="b"/>
          <a:lstStyle>
            <a:lvl1pPr marL="0" indent="0">
              <a:buNone/>
              <a:defRPr sz="1800" b="1">
                <a:solidFill>
                  <a:srgbClr val="2E1A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693833" cy="4237038"/>
          </a:xfrm>
        </p:spPr>
        <p:txBody>
          <a:bodyPr/>
          <a:lstStyle>
            <a:lvl1pPr>
              <a:defRPr sz="1800">
                <a:solidFill>
                  <a:srgbClr val="2E1A47"/>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p:txBody>
      </p:sp>
      <p:pic>
        <p:nvPicPr>
          <p:cNvPr id="8" name="Picture 7" descr="A picture containing drawing, plate&#10;&#10;Description automatically generated">
            <a:extLst>
              <a:ext uri="{FF2B5EF4-FFF2-40B4-BE49-F238E27FC236}">
                <a16:creationId xmlns:a16="http://schemas.microsoft.com/office/drawing/2014/main" id="{14E1EAD5-E6A6-4B43-B9C0-7679D9C3A11B}"/>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265876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971800"/>
            <a:ext cx="11582400" cy="685800"/>
          </a:xfrm>
        </p:spPr>
        <p:txBody>
          <a:bodyPr/>
          <a:lstStyle>
            <a:lvl1pPr>
              <a:defRPr sz="4400" b="1" cap="all" baseline="0">
                <a:solidFill>
                  <a:srgbClr val="2E1A47"/>
                </a:solidFill>
              </a:defRPr>
            </a:lvl1pPr>
          </a:lstStyle>
          <a:p>
            <a:r>
              <a:rPr lang="en-US" dirty="0"/>
              <a:t>Click to edit title style</a:t>
            </a:r>
          </a:p>
        </p:txBody>
      </p:sp>
      <p:pic>
        <p:nvPicPr>
          <p:cNvPr id="4" name="Picture 3" descr="A picture containing drawing, plate&#10;&#10;Description automatically generated">
            <a:extLst>
              <a:ext uri="{FF2B5EF4-FFF2-40B4-BE49-F238E27FC236}">
                <a16:creationId xmlns:a16="http://schemas.microsoft.com/office/drawing/2014/main" id="{AA04E6F8-7B84-8241-B6BC-79A6E50E5859}"/>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225360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picture containing drawing, plate&#10;&#10;Description automatically generated">
            <a:extLst>
              <a:ext uri="{FF2B5EF4-FFF2-40B4-BE49-F238E27FC236}">
                <a16:creationId xmlns:a16="http://schemas.microsoft.com/office/drawing/2014/main" id="{99BA1E2B-EDB3-D64D-9460-D90A4C09B4CD}"/>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73128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8157" y="990601"/>
            <a:ext cx="4200737" cy="729919"/>
          </a:xfrm>
        </p:spPr>
        <p:txBody>
          <a:bodyPr anchor="b"/>
          <a:lstStyle>
            <a:lvl1pPr algn="l">
              <a:defRPr sz="1400" b="1">
                <a:solidFill>
                  <a:srgbClr val="2E1A47"/>
                </a:solidFill>
              </a:defRPr>
            </a:lvl1pPr>
          </a:lstStyle>
          <a:p>
            <a:r>
              <a:rPr lang="en-US" dirty="0"/>
              <a:t>Click to edit master title style</a:t>
            </a:r>
          </a:p>
        </p:txBody>
      </p:sp>
      <p:sp>
        <p:nvSpPr>
          <p:cNvPr id="3" name="Content Placeholder 2"/>
          <p:cNvSpPr>
            <a:spLocks noGrp="1"/>
          </p:cNvSpPr>
          <p:nvPr>
            <p:ph idx="1"/>
          </p:nvPr>
        </p:nvSpPr>
        <p:spPr>
          <a:xfrm>
            <a:off x="304800" y="990600"/>
            <a:ext cx="7120467" cy="5486400"/>
          </a:xfrm>
        </p:spPr>
        <p:txBody>
          <a:bodyPr/>
          <a:lstStyle>
            <a:lvl1pPr>
              <a:defRPr sz="2400">
                <a:solidFill>
                  <a:srgbClr val="2E1A47"/>
                </a:solidFill>
              </a:defRPr>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7674610" y="1828799"/>
            <a:ext cx="4214284" cy="4648201"/>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A picture containing drawing, plate&#10;&#10;Description automatically generated">
            <a:extLst>
              <a:ext uri="{FF2B5EF4-FFF2-40B4-BE49-F238E27FC236}">
                <a16:creationId xmlns:a16="http://schemas.microsoft.com/office/drawing/2014/main" id="{509933EF-6236-3F43-B2C9-17DAB3D6F2BB}"/>
              </a:ext>
            </a:extLst>
          </p:cNvPr>
          <p:cNvPicPr>
            <a:picLocks noChangeAspect="1"/>
          </p:cNvPicPr>
          <p:nvPr userDrawn="1"/>
        </p:nvPicPr>
        <p:blipFill>
          <a:blip r:embed="rId2"/>
          <a:stretch>
            <a:fillRect/>
          </a:stretch>
        </p:blipFill>
        <p:spPr>
          <a:xfrm>
            <a:off x="9948720" y="46676"/>
            <a:ext cx="1926900" cy="595221"/>
          </a:xfrm>
          <a:prstGeom prst="rect">
            <a:avLst/>
          </a:prstGeom>
        </p:spPr>
      </p:pic>
    </p:spTree>
    <p:extLst>
      <p:ext uri="{BB962C8B-B14F-4D97-AF65-F5344CB8AC3E}">
        <p14:creationId xmlns:p14="http://schemas.microsoft.com/office/powerpoint/2010/main" val="197014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295400"/>
            <a:ext cx="1158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0" y="2209801"/>
            <a:ext cx="1158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5" name="Rectangle 4"/>
          <p:cNvSpPr/>
          <p:nvPr/>
        </p:nvSpPr>
        <p:spPr>
          <a:xfrm>
            <a:off x="0" y="0"/>
            <a:ext cx="12192000" cy="685800"/>
          </a:xfrm>
          <a:prstGeom prst="rect">
            <a:avLst/>
          </a:prstGeom>
          <a:solidFill>
            <a:srgbClr val="2E1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718268"/>
            <a:ext cx="12192000" cy="119932"/>
          </a:xfrm>
          <a:prstGeom prst="rect">
            <a:avLst/>
          </a:prstGeom>
          <a:solidFill>
            <a:srgbClr val="F5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EB7A9E-25CA-D24E-8FED-ACC43F8E20B1}"/>
              </a:ext>
            </a:extLst>
          </p:cNvPr>
          <p:cNvSpPr/>
          <p:nvPr userDrawn="1"/>
        </p:nvSpPr>
        <p:spPr>
          <a:xfrm>
            <a:off x="0" y="6705601"/>
            <a:ext cx="12192000" cy="179294"/>
          </a:xfrm>
          <a:prstGeom prst="rect">
            <a:avLst/>
          </a:prstGeom>
          <a:solidFill>
            <a:srgbClr val="2E1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597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3600">
          <a:solidFill>
            <a:srgbClr val="2E1A47"/>
          </a:solidFill>
          <a:latin typeface="Arial" panose="020B0604020202020204" pitchFamily="34" charset="0"/>
          <a:ea typeface="Verdana" charset="0"/>
          <a:cs typeface="Arial" panose="020B0604020202020204"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0" indent="0" algn="l" rtl="0" eaLnBrk="1" fontAlgn="base" hangingPunct="1">
        <a:spcBef>
          <a:spcPct val="20000"/>
        </a:spcBef>
        <a:spcAft>
          <a:spcPct val="0"/>
        </a:spcAft>
        <a:buNone/>
        <a:defRPr sz="2800">
          <a:solidFill>
            <a:srgbClr val="2E1A47"/>
          </a:solidFill>
          <a:latin typeface="Arial" panose="020B0604020202020204" pitchFamily="34" charset="0"/>
          <a:ea typeface="Verdana" charset="0"/>
          <a:cs typeface="Arial" panose="020B0604020202020204" pitchFamily="34" charset="0"/>
        </a:defRPr>
      </a:lvl1pPr>
      <a:lvl2pPr marL="457200" indent="0" algn="l" rtl="0" eaLnBrk="1" fontAlgn="base" hangingPunct="1">
        <a:spcBef>
          <a:spcPct val="20000"/>
        </a:spcBef>
        <a:spcAft>
          <a:spcPct val="0"/>
        </a:spcAft>
        <a:buNone/>
        <a:defRPr sz="24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lemson.edu/public/regulatory/organic/payonline.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ords-a-la-carte.blogspot.com/2014/04/no-meio-da-papelada.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ms.usda.gov/rules-regulations/organic/handbook" TargetMode="External"/><Relationship Id="rId2" Type="http://schemas.openxmlformats.org/officeDocument/2006/relationships/hyperlink" Target="https://www.ecfr.gov/cgi-bin/text-idx?tpl=/ecfrbrowse/Title07/7cfr205_main_02.tpl" TargetMode="Externa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fa.ca.gov/is/ffldrs/fertilizer_OIM.html" TargetMode="External"/><Relationship Id="rId2" Type="http://schemas.openxmlformats.org/officeDocument/2006/relationships/hyperlink" Target="https://www.omri.org/" TargetMode="External"/><Relationship Id="rId1" Type="http://schemas.openxmlformats.org/officeDocument/2006/relationships/slideLayout" Target="../slideLayouts/slideLayout5.xml"/><Relationship Id="rId4" Type="http://schemas.openxmlformats.org/officeDocument/2006/relationships/hyperlink" Target="https://cms.agr.wa.gov/getmedia/6322228c-c949-44a2-926c-2a86739269e3/WSDA_Organic_Input_Material_Li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s.usda.gov/sites/default/files/media/2602.pdf" TargetMode="External"/><Relationship Id="rId2" Type="http://schemas.openxmlformats.org/officeDocument/2006/relationships/hyperlink" Target="https://attra.ncat.org/product/documentation-forms-for-organic-crop-and-livestock-producer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goodfreephotos.com/vector-images/balance-and-seesaw-vector-clipart.png.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s.usda.gov/services/enforcement/organic/file-complai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hyperlink" Target="https://www.ams.usda.gov/sites/default/files/media/LivestockProducersGuide.pdf" TargetMode="External"/><Relationship Id="rId7" Type="http://schemas.openxmlformats.org/officeDocument/2006/relationships/hyperlink" Target="https://www.clemson.edu/public/regulatory/organic/resources.html" TargetMode="External"/><Relationship Id="rId2" Type="http://schemas.openxmlformats.org/officeDocument/2006/relationships/hyperlink" Target="https://www.clemson.edu/public/regulatory/organic/index.html" TargetMode="External"/><Relationship Id="rId1" Type="http://schemas.openxmlformats.org/officeDocument/2006/relationships/slideLayout" Target="../slideLayouts/slideLayout5.xml"/><Relationship Id="rId6" Type="http://schemas.openxmlformats.org/officeDocument/2006/relationships/hyperlink" Target="https://www.ams.usda.gov/rules-regulations/organic/handbook" TargetMode="External"/><Relationship Id="rId5" Type="http://schemas.openxmlformats.org/officeDocument/2006/relationships/hyperlink" Target="https://www.ams.usda.gov/sites/default/files/media/ProcessorsGuide.pdf" TargetMode="External"/><Relationship Id="rId4" Type="http://schemas.openxmlformats.org/officeDocument/2006/relationships/hyperlink" Target="https://www.ams.usda.gov/sites/default/files/media/CropProducersGuide.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lemson.edu/public/regulatory/organic/index.html" TargetMode="External"/><Relationship Id="rId7" Type="http://schemas.openxmlformats.org/officeDocument/2006/relationships/hyperlink" Target="mailto:hmarti2@clemson.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mailto:cpmcgui@clemson.edu" TargetMode="External"/><Relationship Id="rId5" Type="http://schemas.openxmlformats.org/officeDocument/2006/relationships/hyperlink" Target="mailto:sandrav@clemson.edu" TargetMode="External"/><Relationship Id="rId4" Type="http://schemas.openxmlformats.org/officeDocument/2006/relationships/hyperlink" Target="mailto:jill6@clemson.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ta.com/news/press-releases/2175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ota.com/news/press-releases/21755"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F3F5FC-E6B7-4144-A5DD-EB2F9C01AF7F}"/>
              </a:ext>
            </a:extLst>
          </p:cNvPr>
          <p:cNvSpPr>
            <a:spLocks noGrp="1"/>
          </p:cNvSpPr>
          <p:nvPr>
            <p:ph type="subTitle" idx="1"/>
          </p:nvPr>
        </p:nvSpPr>
        <p:spPr/>
        <p:txBody>
          <a:bodyPr/>
          <a:lstStyle/>
          <a:p>
            <a:r>
              <a:rPr lang="en-US" dirty="0"/>
              <a:t>Heather Holliday, Assistant Director </a:t>
            </a:r>
          </a:p>
          <a:p>
            <a:r>
              <a:rPr lang="en-US" dirty="0"/>
              <a:t>Jill Robinson, Program Coordinator Upstate </a:t>
            </a:r>
          </a:p>
          <a:p>
            <a:r>
              <a:rPr lang="en-US" dirty="0"/>
              <a:t>Catherine McGuinn, Program Coordinator Lower State</a:t>
            </a:r>
          </a:p>
          <a:p>
            <a:endParaRPr lang="en-US" dirty="0"/>
          </a:p>
        </p:txBody>
      </p:sp>
      <p:sp>
        <p:nvSpPr>
          <p:cNvPr id="2" name="Title 1">
            <a:extLst>
              <a:ext uri="{FF2B5EF4-FFF2-40B4-BE49-F238E27FC236}">
                <a16:creationId xmlns:a16="http://schemas.microsoft.com/office/drawing/2014/main" id="{78B2AF42-7886-394B-870B-A09354C6ACC9}"/>
              </a:ext>
            </a:extLst>
          </p:cNvPr>
          <p:cNvSpPr>
            <a:spLocks noGrp="1"/>
          </p:cNvSpPr>
          <p:nvPr>
            <p:ph type="title"/>
          </p:nvPr>
        </p:nvSpPr>
        <p:spPr>
          <a:xfrm>
            <a:off x="711200" y="3124200"/>
            <a:ext cx="10972800" cy="835404"/>
          </a:xfrm>
        </p:spPr>
        <p:txBody>
          <a:bodyPr/>
          <a:lstStyle/>
          <a:p>
            <a:r>
              <a:rPr lang="en-US" dirty="0"/>
              <a:t>Introduction to Organic Certification </a:t>
            </a:r>
          </a:p>
        </p:txBody>
      </p:sp>
    </p:spTree>
    <p:extLst>
      <p:ext uri="{BB962C8B-B14F-4D97-AF65-F5344CB8AC3E}">
        <p14:creationId xmlns:p14="http://schemas.microsoft.com/office/powerpoint/2010/main" val="319347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4568-A923-4CB5-AAAB-5CC4C10EB784}"/>
              </a:ext>
            </a:extLst>
          </p:cNvPr>
          <p:cNvSpPr>
            <a:spLocks noGrp="1"/>
          </p:cNvSpPr>
          <p:nvPr>
            <p:ph type="title"/>
          </p:nvPr>
        </p:nvSpPr>
        <p:spPr>
          <a:xfrm>
            <a:off x="304800" y="962526"/>
            <a:ext cx="11582400" cy="685800"/>
          </a:xfrm>
        </p:spPr>
        <p:txBody>
          <a:bodyPr/>
          <a:lstStyle/>
          <a:p>
            <a:r>
              <a:rPr lang="en-US" dirty="0"/>
              <a:t>Clemson University Organic Certification Fees</a:t>
            </a:r>
          </a:p>
        </p:txBody>
      </p:sp>
      <p:sp>
        <p:nvSpPr>
          <p:cNvPr id="3" name="Content Placeholder 2">
            <a:extLst>
              <a:ext uri="{FF2B5EF4-FFF2-40B4-BE49-F238E27FC236}">
                <a16:creationId xmlns:a16="http://schemas.microsoft.com/office/drawing/2014/main" id="{D4D1AD9D-BA51-4D8C-BD1B-51B224CD510C}"/>
              </a:ext>
            </a:extLst>
          </p:cNvPr>
          <p:cNvSpPr>
            <a:spLocks noGrp="1"/>
          </p:cNvSpPr>
          <p:nvPr>
            <p:ph sz="half" idx="1"/>
          </p:nvPr>
        </p:nvSpPr>
        <p:spPr>
          <a:xfrm>
            <a:off x="304800" y="1848852"/>
            <a:ext cx="11317705" cy="4800600"/>
          </a:xfrm>
        </p:spPr>
        <p:txBody>
          <a:bodyPr/>
          <a:lstStyle/>
          <a:p>
            <a:pPr marL="342900" indent="-342900">
              <a:buFont typeface="Arial" panose="020B0604020202020204" pitchFamily="34" charset="0"/>
              <a:buChar char="•"/>
            </a:pPr>
            <a:r>
              <a:rPr lang="en-US" dirty="0"/>
              <a:t>$750 initial certification fee includes review, inspection (time and travel), and final review/certification decision</a:t>
            </a:r>
          </a:p>
          <a:p>
            <a:pPr marL="342900" indent="-342900">
              <a:buFont typeface="Arial" panose="020B0604020202020204" pitchFamily="34" charset="0"/>
              <a:buChar char="•"/>
            </a:pPr>
            <a:r>
              <a:rPr lang="en-US" dirty="0"/>
              <a:t>Recertification fees consist of a $200 application fee plus an assessment fee equal to 0.5% of the previous year’s gross organic sales</a:t>
            </a:r>
          </a:p>
          <a:p>
            <a:pPr marL="800100" lvl="1" indent="-342900">
              <a:buFont typeface="Arial" panose="020B0604020202020204" pitchFamily="34" charset="0"/>
              <a:buChar char="•"/>
            </a:pPr>
            <a:r>
              <a:rPr lang="en-US" dirty="0"/>
              <a:t>Fees are capped at $7,500 annually, which is equal to $1,500,000 in gross organic sales</a:t>
            </a:r>
          </a:p>
          <a:p>
            <a:pPr marL="342900" indent="-342900">
              <a:buFont typeface="Arial" panose="020B0604020202020204" pitchFamily="34" charset="0"/>
              <a:buChar char="•"/>
            </a:pPr>
            <a:r>
              <a:rPr lang="en-US" dirty="0"/>
              <a:t>Clemson online fee payment option: </a:t>
            </a:r>
            <a:r>
              <a:rPr lang="en-US" dirty="0">
                <a:hlinkClick r:id="rId2"/>
              </a:rPr>
              <a:t>https://www.clemson.edu/public/regulatory/organic/payonline.html</a:t>
            </a:r>
            <a:r>
              <a:rPr lang="en-US" dirty="0"/>
              <a:t>  </a:t>
            </a:r>
          </a:p>
          <a:p>
            <a:pPr marL="342900" indent="-342900">
              <a:buFont typeface="Arial" panose="020B0604020202020204" pitchFamily="34" charset="0"/>
              <a:buChar char="•"/>
            </a:pPr>
            <a:r>
              <a:rPr lang="en-US" dirty="0"/>
              <a:t>National Organic Certification Cost Share Program (NOCCSP)</a:t>
            </a:r>
          </a:p>
          <a:p>
            <a:pPr marL="800100" lvl="1" indent="-342900">
              <a:buFont typeface="Arial" panose="020B0604020202020204" pitchFamily="34" charset="0"/>
              <a:buChar char="•"/>
            </a:pPr>
            <a:r>
              <a:rPr lang="en-US" dirty="0">
                <a:solidFill>
                  <a:srgbClr val="2E1A47"/>
                </a:solidFill>
              </a:rPr>
              <a:t>Rebate equal to 50% of annual certification fees up to $500</a:t>
            </a:r>
          </a:p>
          <a:p>
            <a:pPr marL="800100" lvl="1" indent="-342900">
              <a:buFont typeface="Arial" panose="020B0604020202020204" pitchFamily="34" charset="0"/>
              <a:buChar char="•"/>
            </a:pPr>
            <a:r>
              <a:rPr lang="en-US" dirty="0">
                <a:solidFill>
                  <a:srgbClr val="2E1A47"/>
                </a:solidFill>
              </a:rPr>
              <a:t>Administered by the USDA Farm Service Agency</a:t>
            </a:r>
          </a:p>
          <a:p>
            <a:endParaRPr lang="en-US" dirty="0"/>
          </a:p>
        </p:txBody>
      </p:sp>
    </p:spTree>
    <p:extLst>
      <p:ext uri="{BB962C8B-B14F-4D97-AF65-F5344CB8AC3E}">
        <p14:creationId xmlns:p14="http://schemas.microsoft.com/office/powerpoint/2010/main" val="196952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28D8-9BE8-4421-AF2B-1BE122938968}"/>
              </a:ext>
            </a:extLst>
          </p:cNvPr>
          <p:cNvSpPr>
            <a:spLocks noGrp="1"/>
          </p:cNvSpPr>
          <p:nvPr>
            <p:ph type="title"/>
          </p:nvPr>
        </p:nvSpPr>
        <p:spPr/>
        <p:txBody>
          <a:bodyPr/>
          <a:lstStyle/>
          <a:p>
            <a:r>
              <a:rPr lang="en-US" dirty="0"/>
              <a:t>Organic System Plan (OSP)</a:t>
            </a:r>
          </a:p>
        </p:txBody>
      </p:sp>
      <p:sp>
        <p:nvSpPr>
          <p:cNvPr id="3" name="Text Placeholder 2">
            <a:extLst>
              <a:ext uri="{FF2B5EF4-FFF2-40B4-BE49-F238E27FC236}">
                <a16:creationId xmlns:a16="http://schemas.microsoft.com/office/drawing/2014/main" id="{5EB43E88-9CEF-4472-AC24-FCC6C8AF4CD2}"/>
              </a:ext>
            </a:extLst>
          </p:cNvPr>
          <p:cNvSpPr>
            <a:spLocks noGrp="1"/>
          </p:cNvSpPr>
          <p:nvPr>
            <p:ph type="body" idx="1"/>
          </p:nvPr>
        </p:nvSpPr>
        <p:spPr>
          <a:xfrm>
            <a:off x="311573" y="1600984"/>
            <a:ext cx="5684944" cy="457200"/>
          </a:xfrm>
        </p:spPr>
        <p:txBody>
          <a:bodyPr/>
          <a:lstStyle/>
          <a:p>
            <a:r>
              <a:rPr lang="en-US" dirty="0"/>
              <a:t>The OSP Contains…</a:t>
            </a:r>
          </a:p>
        </p:txBody>
      </p:sp>
      <p:sp>
        <p:nvSpPr>
          <p:cNvPr id="4" name="Content Placeholder 3">
            <a:extLst>
              <a:ext uri="{FF2B5EF4-FFF2-40B4-BE49-F238E27FC236}">
                <a16:creationId xmlns:a16="http://schemas.microsoft.com/office/drawing/2014/main" id="{EEE649B1-917C-45FA-89FE-A5A80BF0DE46}"/>
              </a:ext>
            </a:extLst>
          </p:cNvPr>
          <p:cNvSpPr>
            <a:spLocks noGrp="1"/>
          </p:cNvSpPr>
          <p:nvPr>
            <p:ph sz="half" idx="2"/>
          </p:nvPr>
        </p:nvSpPr>
        <p:spPr>
          <a:xfrm>
            <a:off x="304800" y="2071066"/>
            <a:ext cx="6341097" cy="4242576"/>
          </a:xfrm>
        </p:spPr>
        <p:txBody>
          <a:bodyPr/>
          <a:lstStyle/>
          <a:p>
            <a:pPr marL="285750" indent="-285750">
              <a:buFont typeface="Arial" panose="020B0604020202020204" pitchFamily="34" charset="0"/>
              <a:buChar char="•"/>
            </a:pPr>
            <a:r>
              <a:rPr lang="en-US" dirty="0"/>
              <a:t>A description of practices and procedures to be performed and maintained, including the frequency with which they will be performed</a:t>
            </a:r>
          </a:p>
          <a:p>
            <a:pPr marL="285750" indent="-285750">
              <a:buFont typeface="Arial" panose="020B0604020202020204" pitchFamily="34" charset="0"/>
              <a:buChar char="•"/>
            </a:pPr>
            <a:r>
              <a:rPr lang="en-US" dirty="0"/>
              <a:t>A list of substances used in production or handling, indicating its composition, source, and location(s) where it will be used</a:t>
            </a:r>
          </a:p>
          <a:p>
            <a:pPr marL="285750" indent="-285750">
              <a:buFont typeface="Arial" panose="020B0604020202020204" pitchFamily="34" charset="0"/>
              <a:buChar char="•"/>
            </a:pPr>
            <a:r>
              <a:rPr lang="en-US" dirty="0"/>
              <a:t>A description of the monitoring practices to ensure organic integrity </a:t>
            </a:r>
          </a:p>
          <a:p>
            <a:pPr marL="285750" indent="-285750">
              <a:buFont typeface="Arial" panose="020B0604020202020204" pitchFamily="34" charset="0"/>
              <a:buChar char="•"/>
            </a:pPr>
            <a:r>
              <a:rPr lang="en-US" dirty="0"/>
              <a:t>A description of the recordkeeping system </a:t>
            </a:r>
          </a:p>
          <a:p>
            <a:pPr marL="285750" indent="-285750">
              <a:buFont typeface="Arial" panose="020B0604020202020204" pitchFamily="34" charset="0"/>
              <a:buChar char="•"/>
            </a:pPr>
            <a:r>
              <a:rPr lang="en-US" dirty="0"/>
              <a:t>A description of the management practices and physical barriers established to prevent commingling and/or contamination with non-organic materials</a:t>
            </a:r>
          </a:p>
          <a:p>
            <a:pPr marL="285750" indent="-285750">
              <a:buFont typeface="Arial" panose="020B0604020202020204" pitchFamily="34" charset="0"/>
              <a:buChar char="•"/>
            </a:pPr>
            <a:r>
              <a:rPr lang="en-US" dirty="0"/>
              <a:t>Any information required by the certifying agent that aids in the evaluation of compliance </a:t>
            </a:r>
          </a:p>
        </p:txBody>
      </p:sp>
      <p:pic>
        <p:nvPicPr>
          <p:cNvPr id="8" name="Picture 7">
            <a:extLst>
              <a:ext uri="{FF2B5EF4-FFF2-40B4-BE49-F238E27FC236}">
                <a16:creationId xmlns:a16="http://schemas.microsoft.com/office/drawing/2014/main" id="{BFD3DBAD-E660-480A-9468-22EB023CC5CB}"/>
              </a:ext>
            </a:extLst>
          </p:cNvPr>
          <p:cNvPicPr>
            <a:picLocks noChangeAspect="1"/>
          </p:cNvPicPr>
          <p:nvPr/>
        </p:nvPicPr>
        <p:blipFill>
          <a:blip r:embed="rId3"/>
          <a:stretch>
            <a:fillRect/>
          </a:stretch>
        </p:blipFill>
        <p:spPr>
          <a:xfrm>
            <a:off x="6721312" y="1801299"/>
            <a:ext cx="4738883" cy="2911092"/>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08E369B5-7E34-4D84-8D89-6EFEF5AA3BAF}"/>
              </a:ext>
            </a:extLst>
          </p:cNvPr>
          <p:cNvPicPr>
            <a:picLocks noChangeAspect="1"/>
          </p:cNvPicPr>
          <p:nvPr/>
        </p:nvPicPr>
        <p:blipFill>
          <a:blip r:embed="rId4"/>
          <a:stretch>
            <a:fillRect/>
          </a:stretch>
        </p:blipFill>
        <p:spPr>
          <a:xfrm>
            <a:off x="7265857" y="2767109"/>
            <a:ext cx="4470513" cy="2926463"/>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75B658A5-851F-4B03-84F5-1821027E3F5C}"/>
              </a:ext>
            </a:extLst>
          </p:cNvPr>
          <p:cNvPicPr>
            <a:picLocks noChangeAspect="1"/>
          </p:cNvPicPr>
          <p:nvPr/>
        </p:nvPicPr>
        <p:blipFill>
          <a:blip r:embed="rId5"/>
          <a:stretch>
            <a:fillRect/>
          </a:stretch>
        </p:blipFill>
        <p:spPr>
          <a:xfrm>
            <a:off x="7778512" y="3856939"/>
            <a:ext cx="4385207" cy="30010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864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FCC4-82F1-4F47-82F6-63A513C617E5}"/>
              </a:ext>
            </a:extLst>
          </p:cNvPr>
          <p:cNvSpPr>
            <a:spLocks noGrp="1"/>
          </p:cNvSpPr>
          <p:nvPr>
            <p:ph type="title"/>
          </p:nvPr>
        </p:nvSpPr>
        <p:spPr>
          <a:xfrm>
            <a:off x="304800" y="914400"/>
            <a:ext cx="11582400" cy="1191126"/>
          </a:xfrm>
        </p:spPr>
        <p:txBody>
          <a:bodyPr/>
          <a:lstStyle/>
          <a:p>
            <a:r>
              <a:rPr lang="en-US" b="1" i="0" dirty="0">
                <a:effectLst/>
                <a:latin typeface="Cabin"/>
              </a:rPr>
              <a:t>Tip for Writing an Effective OSP: </a:t>
            </a:r>
            <a:br>
              <a:rPr lang="en-US" b="1" i="0" dirty="0">
                <a:effectLst/>
                <a:latin typeface="Cabin"/>
              </a:rPr>
            </a:br>
            <a:r>
              <a:rPr lang="en-US" dirty="0"/>
              <a:t>Identify and manage critical organic control points</a:t>
            </a:r>
          </a:p>
        </p:txBody>
      </p:sp>
      <p:sp>
        <p:nvSpPr>
          <p:cNvPr id="4" name="Content Placeholder 3">
            <a:extLst>
              <a:ext uri="{FF2B5EF4-FFF2-40B4-BE49-F238E27FC236}">
                <a16:creationId xmlns:a16="http://schemas.microsoft.com/office/drawing/2014/main" id="{901B3B80-1B7F-46A3-A9D4-821347F565F7}"/>
              </a:ext>
            </a:extLst>
          </p:cNvPr>
          <p:cNvSpPr>
            <a:spLocks noGrp="1"/>
          </p:cNvSpPr>
          <p:nvPr>
            <p:ph sz="half" idx="2"/>
          </p:nvPr>
        </p:nvSpPr>
        <p:spPr>
          <a:xfrm>
            <a:off x="418051" y="2213810"/>
            <a:ext cx="11355897" cy="4046221"/>
          </a:xfrm>
        </p:spPr>
        <p:txBody>
          <a:bodyPr/>
          <a:lstStyle/>
          <a:p>
            <a:pPr algn="l"/>
            <a:r>
              <a:rPr lang="en-US" b="0" i="0" dirty="0">
                <a:solidFill>
                  <a:srgbClr val="000000"/>
                </a:solidFill>
                <a:effectLst/>
                <a:latin typeface="Open Sans" panose="020B0606030504020204" pitchFamily="34" charset="0"/>
              </a:rPr>
              <a:t>A critical organic control point is any point or procedure in an organic production or handling system where loss of organic integrity may occur through commingling with non-organic product or contamination with prohibited substances</a:t>
            </a:r>
            <a:r>
              <a:rPr lang="en-US" dirty="0">
                <a:solidFill>
                  <a:srgbClr val="000000"/>
                </a:solidFill>
                <a:latin typeface="Open Sans" panose="020B0606030504020204" pitchFamily="34" charset="0"/>
              </a:rPr>
              <a:t>.  </a:t>
            </a:r>
            <a:r>
              <a:rPr lang="en-US" b="0" i="0" dirty="0">
                <a:solidFill>
                  <a:srgbClr val="000000"/>
                </a:solidFill>
                <a:effectLst/>
                <a:latin typeface="Open Sans" panose="020B0606030504020204" pitchFamily="34" charset="0"/>
              </a:rPr>
              <a:t>These points and measure the operation will take to prevent noncompliance need to be described in the OSP.  </a:t>
            </a:r>
            <a:r>
              <a:rPr lang="en-US" dirty="0">
                <a:solidFill>
                  <a:srgbClr val="000000"/>
                </a:solidFill>
                <a:latin typeface="Open Sans" panose="020B0606030504020204" pitchFamily="34" charset="0"/>
              </a:rPr>
              <a:t>Describing these points will help the reviewer and inspector more easily assess an operations ability to comply with organic regulations and standards.</a:t>
            </a:r>
            <a:endParaRPr lang="en-US" b="0" i="0" dirty="0">
              <a:solidFill>
                <a:srgbClr val="000000"/>
              </a:solidFill>
              <a:effectLst/>
              <a:latin typeface="Open Sans" panose="020B0606030504020204" pitchFamily="34" charset="0"/>
            </a:endParaRP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The following questions about organic control points provide important information:</a:t>
            </a:r>
          </a:p>
          <a:p>
            <a:pPr marL="800100" lvl="1" indent="-342900">
              <a:buFont typeface="+mj-lt"/>
              <a:buAutoNum type="arabicPeriod"/>
            </a:pPr>
            <a:r>
              <a:rPr lang="en-US" b="1" i="0" dirty="0">
                <a:solidFill>
                  <a:srgbClr val="000000"/>
                </a:solidFill>
                <a:effectLst/>
                <a:latin typeface="Open Sans" panose="020B0606030504020204" pitchFamily="34" charset="0"/>
              </a:rPr>
              <a:t>What</a:t>
            </a:r>
            <a:r>
              <a:rPr lang="en-US" b="0" i="0" dirty="0">
                <a:solidFill>
                  <a:srgbClr val="000000"/>
                </a:solidFill>
                <a:effectLst/>
                <a:latin typeface="Open Sans" panose="020B0606030504020204" pitchFamily="34" charset="0"/>
              </a:rPr>
              <a:t> are they?</a:t>
            </a:r>
          </a:p>
          <a:p>
            <a:pPr marL="800100" lvl="1" indent="-342900">
              <a:buFont typeface="+mj-lt"/>
              <a:buAutoNum type="arabicPeriod"/>
            </a:pPr>
            <a:r>
              <a:rPr lang="en-US" b="1" i="0" dirty="0">
                <a:solidFill>
                  <a:srgbClr val="000000"/>
                </a:solidFill>
                <a:effectLst/>
                <a:latin typeface="Open Sans" panose="020B0606030504020204" pitchFamily="34" charset="0"/>
              </a:rPr>
              <a:t>Where</a:t>
            </a:r>
            <a:r>
              <a:rPr lang="en-US" b="0" i="0" dirty="0">
                <a:solidFill>
                  <a:srgbClr val="000000"/>
                </a:solidFill>
                <a:effectLst/>
                <a:latin typeface="Open Sans" panose="020B0606030504020204" pitchFamily="34" charset="0"/>
              </a:rPr>
              <a:t> do they occur?</a:t>
            </a:r>
          </a:p>
          <a:p>
            <a:pPr marL="800100" lvl="1" indent="-342900">
              <a:buFont typeface="+mj-lt"/>
              <a:buAutoNum type="arabicPeriod"/>
            </a:pPr>
            <a:r>
              <a:rPr lang="en-US" b="1" i="0" dirty="0">
                <a:solidFill>
                  <a:srgbClr val="000000"/>
                </a:solidFill>
                <a:effectLst/>
                <a:latin typeface="Open Sans" panose="020B0606030504020204" pitchFamily="34" charset="0"/>
              </a:rPr>
              <a:t>When</a:t>
            </a:r>
            <a:r>
              <a:rPr lang="en-US" b="0" i="0" dirty="0">
                <a:solidFill>
                  <a:srgbClr val="000000"/>
                </a:solidFill>
                <a:effectLst/>
                <a:latin typeface="Open Sans" panose="020B0606030504020204" pitchFamily="34" charset="0"/>
              </a:rPr>
              <a:t> do they occur?</a:t>
            </a:r>
          </a:p>
          <a:p>
            <a:pPr marL="800100" lvl="1" indent="-342900">
              <a:buFont typeface="+mj-lt"/>
              <a:buAutoNum type="arabicPeriod"/>
            </a:pPr>
            <a:r>
              <a:rPr lang="en-US" b="1" i="0" dirty="0">
                <a:solidFill>
                  <a:srgbClr val="000000"/>
                </a:solidFill>
                <a:effectLst/>
                <a:latin typeface="Open Sans" panose="020B0606030504020204" pitchFamily="34" charset="0"/>
              </a:rPr>
              <a:t>How</a:t>
            </a:r>
            <a:r>
              <a:rPr lang="en-US" b="0" i="0" dirty="0">
                <a:solidFill>
                  <a:srgbClr val="000000"/>
                </a:solidFill>
                <a:effectLst/>
                <a:latin typeface="Open Sans" panose="020B0606030504020204" pitchFamily="34" charset="0"/>
              </a:rPr>
              <a:t> does the operation achieve and maintain organic compliance?</a:t>
            </a:r>
          </a:p>
          <a:p>
            <a:pPr marL="800100" lvl="1" indent="-342900">
              <a:buFont typeface="+mj-lt"/>
              <a:buAutoNum type="arabicPeriod"/>
            </a:pPr>
            <a:r>
              <a:rPr lang="en-US" b="1" i="0" dirty="0">
                <a:solidFill>
                  <a:srgbClr val="000000"/>
                </a:solidFill>
                <a:effectLst/>
                <a:latin typeface="Open Sans" panose="020B0606030504020204" pitchFamily="34" charset="0"/>
              </a:rPr>
              <a:t>Who</a:t>
            </a:r>
            <a:r>
              <a:rPr lang="en-US" b="0" i="0" dirty="0">
                <a:solidFill>
                  <a:srgbClr val="000000"/>
                </a:solidFill>
                <a:effectLst/>
                <a:latin typeface="Open Sans" panose="020B0606030504020204" pitchFamily="34" charset="0"/>
              </a:rPr>
              <a:t> performs the actions necessary for compliance? Is the person trained properly? Does a quality control manager sign off?</a:t>
            </a:r>
          </a:p>
          <a:p>
            <a:endParaRPr lang="en-US" dirty="0"/>
          </a:p>
        </p:txBody>
      </p:sp>
    </p:spTree>
    <p:extLst>
      <p:ext uri="{BB962C8B-B14F-4D97-AF65-F5344CB8AC3E}">
        <p14:creationId xmlns:p14="http://schemas.microsoft.com/office/powerpoint/2010/main" val="66046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DFC0-82A3-4751-9EED-42F062311A0D}"/>
              </a:ext>
            </a:extLst>
          </p:cNvPr>
          <p:cNvSpPr>
            <a:spLocks noGrp="1"/>
          </p:cNvSpPr>
          <p:nvPr>
            <p:ph type="title"/>
          </p:nvPr>
        </p:nvSpPr>
        <p:spPr>
          <a:xfrm>
            <a:off x="304800" y="1022688"/>
            <a:ext cx="5691717" cy="612648"/>
          </a:xfrm>
        </p:spPr>
        <p:txBody>
          <a:bodyPr/>
          <a:lstStyle/>
          <a:p>
            <a:r>
              <a:rPr lang="en-US" dirty="0"/>
              <a:t>Changes to the OSP</a:t>
            </a:r>
          </a:p>
        </p:txBody>
      </p:sp>
      <p:sp>
        <p:nvSpPr>
          <p:cNvPr id="4" name="Content Placeholder 3">
            <a:extLst>
              <a:ext uri="{FF2B5EF4-FFF2-40B4-BE49-F238E27FC236}">
                <a16:creationId xmlns:a16="http://schemas.microsoft.com/office/drawing/2014/main" id="{FA41C711-B48A-4DFF-B9E0-C433610436B4}"/>
              </a:ext>
            </a:extLst>
          </p:cNvPr>
          <p:cNvSpPr>
            <a:spLocks noGrp="1"/>
          </p:cNvSpPr>
          <p:nvPr>
            <p:ph sz="half" idx="2"/>
          </p:nvPr>
        </p:nvSpPr>
        <p:spPr>
          <a:xfrm>
            <a:off x="311573" y="1835036"/>
            <a:ext cx="5691717" cy="4108563"/>
          </a:xfrm>
        </p:spPr>
        <p:txBody>
          <a:bodyPr/>
          <a:lstStyle/>
          <a:p>
            <a:r>
              <a:rPr lang="en-US" b="0" i="0" dirty="0">
                <a:solidFill>
                  <a:srgbClr val="000000"/>
                </a:solidFill>
                <a:effectLst/>
                <a:latin typeface="Open Sans" panose="020B0606030504020204" pitchFamily="34" charset="0"/>
              </a:rPr>
              <a:t>A certified operation </a:t>
            </a:r>
            <a:r>
              <a:rPr lang="en-US" b="1" i="0" dirty="0">
                <a:solidFill>
                  <a:srgbClr val="000000"/>
                </a:solidFill>
                <a:effectLst/>
                <a:latin typeface="Open Sans" panose="020B0606030504020204" pitchFamily="34" charset="0"/>
              </a:rPr>
              <a:t>may not make any changes that could affect compliance</a:t>
            </a:r>
            <a:r>
              <a:rPr lang="en-US" b="0" i="0" dirty="0">
                <a:solidFill>
                  <a:srgbClr val="000000"/>
                </a:solidFill>
                <a:effectLst/>
                <a:latin typeface="Open Sans" panose="020B0606030504020204" pitchFamily="34" charset="0"/>
              </a:rPr>
              <a:t> with organic regulations without first notifying their certifier.  The certifying agent will ensure that the change remains in compliance. </a:t>
            </a:r>
          </a:p>
          <a:p>
            <a:endParaRPr lang="en-US" dirty="0">
              <a:solidFill>
                <a:srgbClr val="000000"/>
              </a:solidFill>
              <a:latin typeface="Open Sans" panose="020B0606030504020204" pitchFamily="34" charset="0"/>
            </a:endParaRPr>
          </a:p>
          <a:p>
            <a:r>
              <a:rPr lang="en-US" dirty="0">
                <a:solidFill>
                  <a:srgbClr val="000000"/>
                </a:solidFill>
                <a:latin typeface="Open Sans" panose="020B0606030504020204" pitchFamily="34" charset="0"/>
              </a:rPr>
              <a:t>An operation can make changes that do not potentially affect compliance and notify the certifier at the time of the annual certification renewal. </a:t>
            </a:r>
          </a:p>
          <a:p>
            <a:endParaRPr lang="en-US" dirty="0">
              <a:solidFill>
                <a:srgbClr val="000000"/>
              </a:solidFill>
              <a:latin typeface="Open Sans" panose="020B0606030504020204" pitchFamily="34" charset="0"/>
            </a:endParaRPr>
          </a:p>
          <a:p>
            <a:r>
              <a:rPr lang="en-US" dirty="0">
                <a:solidFill>
                  <a:srgbClr val="000000"/>
                </a:solidFill>
                <a:latin typeface="Open Sans" panose="020B0606030504020204" pitchFamily="34" charset="0"/>
              </a:rPr>
              <a:t>If in doubt of the change’s ability to affect compliance, contact your certifier for clarification.</a:t>
            </a:r>
            <a:endParaRPr lang="en-US" dirty="0"/>
          </a:p>
        </p:txBody>
      </p:sp>
      <p:graphicFrame>
        <p:nvGraphicFramePr>
          <p:cNvPr id="7" name="Table 6">
            <a:extLst>
              <a:ext uri="{FF2B5EF4-FFF2-40B4-BE49-F238E27FC236}">
                <a16:creationId xmlns:a16="http://schemas.microsoft.com/office/drawing/2014/main" id="{F4A6E187-F568-434B-BD70-2617EB79A035}"/>
              </a:ext>
            </a:extLst>
          </p:cNvPr>
          <p:cNvGraphicFramePr>
            <a:graphicFrameLocks noGrp="1"/>
          </p:cNvGraphicFramePr>
          <p:nvPr>
            <p:extLst>
              <p:ext uri="{D42A27DB-BD31-4B8C-83A1-F6EECF244321}">
                <p14:modId xmlns:p14="http://schemas.microsoft.com/office/powerpoint/2010/main" val="198197963"/>
              </p:ext>
            </p:extLst>
          </p:nvPr>
        </p:nvGraphicFramePr>
        <p:xfrm>
          <a:off x="6246245" y="1010653"/>
          <a:ext cx="5634182" cy="5534525"/>
        </p:xfrm>
        <a:graphic>
          <a:graphicData uri="http://schemas.openxmlformats.org/drawingml/2006/table">
            <a:tbl>
              <a:tblPr/>
              <a:tblGrid>
                <a:gridCol w="2817091">
                  <a:extLst>
                    <a:ext uri="{9D8B030D-6E8A-4147-A177-3AD203B41FA5}">
                      <a16:colId xmlns:a16="http://schemas.microsoft.com/office/drawing/2014/main" val="589279740"/>
                    </a:ext>
                  </a:extLst>
                </a:gridCol>
                <a:gridCol w="2817091">
                  <a:extLst>
                    <a:ext uri="{9D8B030D-6E8A-4147-A177-3AD203B41FA5}">
                      <a16:colId xmlns:a16="http://schemas.microsoft.com/office/drawing/2014/main" val="4077127125"/>
                    </a:ext>
                  </a:extLst>
                </a:gridCol>
              </a:tblGrid>
              <a:tr h="364267">
                <a:tc>
                  <a:txBody>
                    <a:bodyPr/>
                    <a:lstStyle/>
                    <a:p>
                      <a:pPr algn="l"/>
                      <a:r>
                        <a:rPr lang="en-US" sz="1000" b="1" dirty="0">
                          <a:effectLst/>
                        </a:rPr>
                        <a:t>No Notification Required – Internal Updates to OSP</a:t>
                      </a:r>
                      <a:endParaRPr lang="en-US" sz="1000" dirty="0">
                        <a:effectLst/>
                      </a:endParaRP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r>
                        <a:rPr lang="en-US" sz="1000" b="1" dirty="0">
                          <a:effectLst/>
                        </a:rPr>
                        <a:t>Certifier Notification Required</a:t>
                      </a:r>
                      <a:endParaRPr lang="en-US" sz="1000" dirty="0">
                        <a:effectLst/>
                      </a:endParaRP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6708476"/>
                  </a:ext>
                </a:extLst>
              </a:tr>
              <a:tr h="364267">
                <a:tc>
                  <a:txBody>
                    <a:bodyPr/>
                    <a:lstStyle/>
                    <a:p>
                      <a:pPr algn="l"/>
                      <a:r>
                        <a:rPr lang="en-US" sz="1000">
                          <a:effectLst/>
                        </a:rPr>
                        <a:t>The dairy herd size was increased.</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A dairy operation added a flock of chickens to sell organic eggs from a farm stand.</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853280"/>
                  </a:ext>
                </a:extLst>
              </a:tr>
              <a:tr h="880226">
                <a:tc>
                  <a:txBody>
                    <a:bodyPr/>
                    <a:lstStyle/>
                    <a:p>
                      <a:pPr algn="l"/>
                      <a:r>
                        <a:rPr lang="en-US" sz="1000">
                          <a:effectLst/>
                        </a:rPr>
                        <a:t>A new supplier of certified organic ingredients or animal feed has been added to the supplier list.</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dirty="0">
                          <a:effectLst/>
                        </a:rPr>
                        <a:t>The company has been able to source organic celery powder, but the supplier went out of business. It is now buying non-organic celery powder. The use of non-organic agricultural ingredients has not been part of the OSP.</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94627"/>
                  </a:ext>
                </a:extLst>
              </a:tr>
              <a:tr h="708241">
                <a:tc>
                  <a:txBody>
                    <a:bodyPr/>
                    <a:lstStyle/>
                    <a:p>
                      <a:pPr algn="l"/>
                      <a:r>
                        <a:rPr lang="en-US" sz="1000">
                          <a:effectLst/>
                        </a:rPr>
                        <a:t>A new pest control service provider has been contracted, but no pest control materials have ever been used in any areas where organic materials are handled or stored. This practice is not changing.</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The operation contracted a new pest control company because of its problems with moths in the grain; the pest control service contract now includes fumigation.</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493191"/>
                  </a:ext>
                </a:extLst>
              </a:tr>
              <a:tr h="1224200">
                <a:tc>
                  <a:txBody>
                    <a:bodyPr/>
                    <a:lstStyle/>
                    <a:p>
                      <a:pPr algn="l"/>
                      <a:r>
                        <a:rPr lang="en-US" sz="1000">
                          <a:effectLst/>
                        </a:rPr>
                        <a:t>An operation’s internal review of its organic procedures revealed weaknesses in recordkeeping procedures. The company implemented improvements to its system.</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Adjacent fields belonging to a certified organic neighbor have been sold to a conventional producer that now grows genetically modified corn.</a:t>
                      </a:r>
                      <a:br>
                        <a:rPr lang="en-US" sz="1000">
                          <a:effectLst/>
                        </a:rPr>
                      </a:br>
                      <a:r>
                        <a:rPr lang="en-US" sz="1000">
                          <a:effectLst/>
                        </a:rPr>
                        <a:t>The operation needs to create additional buffers due to the change, and the OSP needs to be updated with the additional buffer zone information. The certifier should be immediately informed about this change.</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63442"/>
                  </a:ext>
                </a:extLst>
              </a:tr>
              <a:tr h="364267">
                <a:tc>
                  <a:txBody>
                    <a:bodyPr/>
                    <a:lstStyle/>
                    <a:p>
                      <a:pPr algn="l"/>
                      <a:r>
                        <a:rPr lang="en-US" sz="1000">
                          <a:effectLst/>
                        </a:rPr>
                        <a:t>Field access has been changed to a different road.</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Acreage, a new field, product line, and a production facility have been added or removed.</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883135"/>
                  </a:ext>
                </a:extLst>
              </a:tr>
              <a:tr h="364267">
                <a:tc>
                  <a:txBody>
                    <a:bodyPr/>
                    <a:lstStyle/>
                    <a:p>
                      <a:pPr algn="l"/>
                      <a:r>
                        <a:rPr lang="en-US" sz="1000">
                          <a:effectLst/>
                        </a:rPr>
                        <a:t>An all-organic operation now stores its hay in a different farm-owned barn.</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A dual operation moved storage of bulk materials.</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75314"/>
                  </a:ext>
                </a:extLst>
              </a:tr>
              <a:tr h="192282">
                <a:tc>
                  <a:txBody>
                    <a:bodyPr/>
                    <a:lstStyle/>
                    <a:p>
                      <a:pPr algn="l"/>
                      <a:r>
                        <a:rPr lang="en-US" sz="1000">
                          <a:effectLst/>
                        </a:rPr>
                        <a:t>A new milker was hired.</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The company has been acquired by another entity.</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532297"/>
                  </a:ext>
                </a:extLst>
              </a:tr>
              <a:tr h="536254">
                <a:tc>
                  <a:txBody>
                    <a:bodyPr/>
                    <a:lstStyle/>
                    <a:p>
                      <a:pPr algn="l"/>
                      <a:r>
                        <a:rPr lang="en-US" sz="1000">
                          <a:effectLst/>
                        </a:rPr>
                        <a:t>Photos and font of the labels were changed.</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a:effectLst/>
                        </a:rPr>
                        <a:t>A new retail label for the operation’s organic products was developed. The certifier needs to approve the label and the product, then add it to the certificate.</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051215"/>
                  </a:ext>
                </a:extLst>
              </a:tr>
              <a:tr h="536254">
                <a:tc>
                  <a:txBody>
                    <a:bodyPr/>
                    <a:lstStyle/>
                    <a:p>
                      <a:pPr algn="l"/>
                      <a:r>
                        <a:rPr lang="en-US" sz="1000">
                          <a:effectLst/>
                        </a:rPr>
                        <a:t>A new sanitation company is contracted, but all sanitation materials are based on the same active ingredients as before.</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a:r>
                        <a:rPr lang="en-US" sz="1000" dirty="0">
                          <a:effectLst/>
                        </a:rPr>
                        <a:t>The new contracted sanitation company insists that materials not included on the National List need to be added to the approved materials list.</a:t>
                      </a:r>
                    </a:p>
                  </a:txBody>
                  <a:tcPr marL="17983" marR="17983" marT="8992" marB="89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526457"/>
                  </a:ext>
                </a:extLst>
              </a:tr>
            </a:tbl>
          </a:graphicData>
        </a:graphic>
      </p:graphicFrame>
    </p:spTree>
    <p:extLst>
      <p:ext uri="{BB962C8B-B14F-4D97-AF65-F5344CB8AC3E}">
        <p14:creationId xmlns:p14="http://schemas.microsoft.com/office/powerpoint/2010/main" val="88743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A9D0-319A-418A-ADC6-8905B9C947ED}"/>
              </a:ext>
            </a:extLst>
          </p:cNvPr>
          <p:cNvSpPr>
            <a:spLocks noGrp="1"/>
          </p:cNvSpPr>
          <p:nvPr>
            <p:ph type="title"/>
          </p:nvPr>
        </p:nvSpPr>
        <p:spPr>
          <a:xfrm>
            <a:off x="304800" y="926432"/>
            <a:ext cx="11582400" cy="685800"/>
          </a:xfrm>
        </p:spPr>
        <p:txBody>
          <a:bodyPr wrap="square" anchor="ctr">
            <a:normAutofit/>
          </a:bodyPr>
          <a:lstStyle/>
          <a:p>
            <a:r>
              <a:rPr lang="en-US" dirty="0"/>
              <a:t>Why all the paperwork?</a:t>
            </a:r>
          </a:p>
        </p:txBody>
      </p:sp>
      <p:sp>
        <p:nvSpPr>
          <p:cNvPr id="4" name="Content Placeholder 3">
            <a:extLst>
              <a:ext uri="{FF2B5EF4-FFF2-40B4-BE49-F238E27FC236}">
                <a16:creationId xmlns:a16="http://schemas.microsoft.com/office/drawing/2014/main" id="{2D714C9B-21F8-4E3A-96D2-7E1A992C439F}"/>
              </a:ext>
            </a:extLst>
          </p:cNvPr>
          <p:cNvSpPr>
            <a:spLocks noGrp="1"/>
          </p:cNvSpPr>
          <p:nvPr>
            <p:ph sz="half" idx="1"/>
          </p:nvPr>
        </p:nvSpPr>
        <p:spPr>
          <a:xfrm>
            <a:off x="304800" y="1952654"/>
            <a:ext cx="7479632" cy="4600545"/>
          </a:xfrm>
        </p:spPr>
        <p:txBody>
          <a:bodyPr wrap="square" anchor="t">
            <a:normAutofit/>
          </a:bodyPr>
          <a:lstStyle/>
          <a:p>
            <a:pPr marL="285750" indent="-285750">
              <a:lnSpc>
                <a:spcPct val="90000"/>
              </a:lnSpc>
              <a:buFont typeface="Arial" panose="020B0604020202020204" pitchFamily="34" charset="0"/>
              <a:buChar char="•"/>
            </a:pPr>
            <a:r>
              <a:rPr lang="en-US" sz="2000" b="1" dirty="0"/>
              <a:t>The OSP serves as an agreement between the certifier and the certified operation. The certifier approves an OSP based on the information provided by the operator.</a:t>
            </a:r>
          </a:p>
          <a:p>
            <a:pPr marL="285750" indent="-285750">
              <a:lnSpc>
                <a:spcPct val="90000"/>
              </a:lnSpc>
              <a:buFont typeface="Arial" panose="020B0604020202020204" pitchFamily="34" charset="0"/>
              <a:buChar char="•"/>
            </a:pPr>
            <a:r>
              <a:rPr lang="en-US" sz="2000" dirty="0"/>
              <a:t>The OSP is a description of the human, physical, and natural resources that a farm has as its productive capacity. When implemented, the OSP can help a business more fully develop its potential and use available resources more efficiently.</a:t>
            </a:r>
          </a:p>
          <a:p>
            <a:pPr marL="285750" indent="-285750">
              <a:lnSpc>
                <a:spcPct val="90000"/>
              </a:lnSpc>
              <a:buFont typeface="Arial" panose="020B0604020202020204" pitchFamily="34" charset="0"/>
              <a:buChar char="•"/>
            </a:pPr>
            <a:r>
              <a:rPr lang="en-US" sz="2000" b="0" i="0" dirty="0">
                <a:effectLst/>
              </a:rPr>
              <a:t>The OSP is a forward-looking management tool that helps the operator anticipate challenges and make informed decisions, rather than reacting to crises.</a:t>
            </a:r>
          </a:p>
          <a:p>
            <a:pPr marL="285750" indent="-285750">
              <a:lnSpc>
                <a:spcPct val="90000"/>
              </a:lnSpc>
              <a:buFont typeface="Arial" panose="020B0604020202020204" pitchFamily="34" charset="0"/>
              <a:buChar char="•"/>
            </a:pPr>
            <a:r>
              <a:rPr lang="en-US" sz="2000" b="0" i="0" dirty="0">
                <a:effectLst/>
              </a:rPr>
              <a:t>The OSP is an economic tool. A well-constructed OSP can help an operator budget for the coming year’s expenses and income and fulfill the potential to be viable both economically and sustainably.</a:t>
            </a:r>
          </a:p>
          <a:p>
            <a:pPr>
              <a:lnSpc>
                <a:spcPct val="90000"/>
              </a:lnSpc>
            </a:pPr>
            <a:endParaRPr lang="en-US" sz="1700" dirty="0"/>
          </a:p>
        </p:txBody>
      </p:sp>
      <p:pic>
        <p:nvPicPr>
          <p:cNvPr id="8" name="Picture 7" descr="A picture containing text, clipart&#10;&#10;Description automatically generated">
            <a:extLst>
              <a:ext uri="{FF2B5EF4-FFF2-40B4-BE49-F238E27FC236}">
                <a16:creationId xmlns:a16="http://schemas.microsoft.com/office/drawing/2014/main" id="{33FC8E3C-2F16-493F-91F1-56B855E2F78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4167"/>
          <a:stretch/>
        </p:blipFill>
        <p:spPr>
          <a:xfrm>
            <a:off x="7958013" y="1600200"/>
            <a:ext cx="3564445" cy="4600545"/>
          </a:xfrm>
          <a:prstGeom prst="rect">
            <a:avLst/>
          </a:prstGeom>
          <a:noFill/>
        </p:spPr>
      </p:pic>
    </p:spTree>
    <p:extLst>
      <p:ext uri="{BB962C8B-B14F-4D97-AF65-F5344CB8AC3E}">
        <p14:creationId xmlns:p14="http://schemas.microsoft.com/office/powerpoint/2010/main" val="368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29CA-F046-4AE2-B2A8-C10EB1F07764}"/>
              </a:ext>
            </a:extLst>
          </p:cNvPr>
          <p:cNvSpPr>
            <a:spLocks noGrp="1"/>
          </p:cNvSpPr>
          <p:nvPr>
            <p:ph type="title"/>
          </p:nvPr>
        </p:nvSpPr>
        <p:spPr>
          <a:xfrm>
            <a:off x="304800" y="938464"/>
            <a:ext cx="11582400" cy="612648"/>
          </a:xfrm>
        </p:spPr>
        <p:txBody>
          <a:bodyPr/>
          <a:lstStyle/>
          <a:p>
            <a:r>
              <a:rPr lang="en-US" dirty="0"/>
              <a:t>Organic Certification Requirements</a:t>
            </a:r>
          </a:p>
        </p:txBody>
      </p:sp>
      <p:sp>
        <p:nvSpPr>
          <p:cNvPr id="3" name="Text Placeholder 2">
            <a:extLst>
              <a:ext uri="{FF2B5EF4-FFF2-40B4-BE49-F238E27FC236}">
                <a16:creationId xmlns:a16="http://schemas.microsoft.com/office/drawing/2014/main" id="{8FCA5B1A-C488-463A-9992-CF771717542F}"/>
              </a:ext>
            </a:extLst>
          </p:cNvPr>
          <p:cNvSpPr>
            <a:spLocks noGrp="1"/>
          </p:cNvSpPr>
          <p:nvPr>
            <p:ph type="body" idx="1"/>
          </p:nvPr>
        </p:nvSpPr>
        <p:spPr>
          <a:xfrm>
            <a:off x="487836" y="1860916"/>
            <a:ext cx="11216326" cy="1354090"/>
          </a:xfrm>
        </p:spPr>
        <p:txBody>
          <a:bodyPr/>
          <a:lstStyle/>
          <a:p>
            <a:pPr algn="ctr"/>
            <a:r>
              <a:rPr lang="en-US" dirty="0"/>
              <a:t>Organic regulations are published in the Code of Federal Regulations (CFR 7 subsection 205).</a:t>
            </a:r>
          </a:p>
          <a:p>
            <a:pPr algn="ctr"/>
            <a:r>
              <a:rPr lang="en-US" sz="1400" dirty="0">
                <a:hlinkClick r:id="rId2"/>
              </a:rPr>
              <a:t>https://www.ecfr.gov/cgi-bin/text-idx?tpl=/ecfrbrowse/Title07/7cfr205_main_02.tpl</a:t>
            </a:r>
            <a:r>
              <a:rPr lang="en-US" sz="1400" dirty="0"/>
              <a:t> </a:t>
            </a:r>
          </a:p>
          <a:p>
            <a:pPr algn="ctr"/>
            <a:endParaRPr lang="en-US" sz="1400" dirty="0"/>
          </a:p>
          <a:p>
            <a:pPr algn="ctr"/>
            <a:r>
              <a:rPr lang="en-US" dirty="0"/>
              <a:t>Further guidance documents are issued by the National Organic Program in the Program Handbook.</a:t>
            </a:r>
          </a:p>
          <a:p>
            <a:pPr algn="ctr"/>
            <a:r>
              <a:rPr lang="en-US" sz="1400" dirty="0">
                <a:hlinkClick r:id="rId3"/>
              </a:rPr>
              <a:t>https://www.ams.usda.gov/rules-regulations/organic/handbook</a:t>
            </a:r>
            <a:r>
              <a:rPr lang="en-US" sz="1400" dirty="0"/>
              <a:t> </a:t>
            </a:r>
          </a:p>
        </p:txBody>
      </p:sp>
      <p:sp>
        <p:nvSpPr>
          <p:cNvPr id="4" name="Content Placeholder 3">
            <a:extLst>
              <a:ext uri="{FF2B5EF4-FFF2-40B4-BE49-F238E27FC236}">
                <a16:creationId xmlns:a16="http://schemas.microsoft.com/office/drawing/2014/main" id="{D140AD03-7FA5-4478-9346-6FD55379B840}"/>
              </a:ext>
            </a:extLst>
          </p:cNvPr>
          <p:cNvSpPr>
            <a:spLocks noGrp="1"/>
          </p:cNvSpPr>
          <p:nvPr>
            <p:ph sz="half" idx="2"/>
          </p:nvPr>
        </p:nvSpPr>
        <p:spPr>
          <a:xfrm>
            <a:off x="1950539" y="3472882"/>
            <a:ext cx="8290921" cy="807093"/>
          </a:xfrm>
        </p:spPr>
        <p:txBody>
          <a:bodyPr/>
          <a:lstStyle/>
          <a:p>
            <a:pPr algn="ctr"/>
            <a:r>
              <a:rPr lang="en-US" dirty="0"/>
              <a:t>Certification can be obtained in 3 areas: </a:t>
            </a:r>
          </a:p>
          <a:p>
            <a:pPr algn="ctr"/>
            <a:r>
              <a:rPr lang="en-US" dirty="0"/>
              <a:t>crop production, livestock production, and processing/handling </a:t>
            </a:r>
          </a:p>
        </p:txBody>
      </p:sp>
      <p:grpSp>
        <p:nvGrpSpPr>
          <p:cNvPr id="8" name="Group 7">
            <a:extLst>
              <a:ext uri="{FF2B5EF4-FFF2-40B4-BE49-F238E27FC236}">
                <a16:creationId xmlns:a16="http://schemas.microsoft.com/office/drawing/2014/main" id="{4EF3779E-C7F2-48C2-AF80-EDE0F5B8338F}"/>
              </a:ext>
            </a:extLst>
          </p:cNvPr>
          <p:cNvGrpSpPr/>
          <p:nvPr/>
        </p:nvGrpSpPr>
        <p:grpSpPr>
          <a:xfrm>
            <a:off x="2145376" y="4441159"/>
            <a:ext cx="7901248" cy="1743076"/>
            <a:chOff x="2035510" y="4529802"/>
            <a:chExt cx="7901248" cy="1743076"/>
          </a:xfrm>
        </p:grpSpPr>
        <p:pic>
          <p:nvPicPr>
            <p:cNvPr id="6146" name="Picture 2" descr="USDA data confirm organic yields significantly lower than with conventional  farming | Genetic Literacy Project">
              <a:extLst>
                <a:ext uri="{FF2B5EF4-FFF2-40B4-BE49-F238E27FC236}">
                  <a16:creationId xmlns:a16="http://schemas.microsoft.com/office/drawing/2014/main" id="{3A47E7B8-29EC-4BD8-B764-C1AA2F1DE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510" y="452980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Years in the Making, Organic Animal Welfare Rules Killed by Trump's USDA |  Civil Eats">
              <a:extLst>
                <a:ext uri="{FF2B5EF4-FFF2-40B4-BE49-F238E27FC236}">
                  <a16:creationId xmlns:a16="http://schemas.microsoft.com/office/drawing/2014/main" id="{5F2534E7-B749-4BAE-82A0-9C1577D71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885" y="452980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Organic food processing plant inaugurated in Uttar Pradesh - India's first  NewsPortal on Projects">
              <a:extLst>
                <a:ext uri="{FF2B5EF4-FFF2-40B4-BE49-F238E27FC236}">
                  <a16:creationId xmlns:a16="http://schemas.microsoft.com/office/drawing/2014/main" id="{BC551793-4D42-4801-AADA-88E9C149E4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260" y="4529804"/>
              <a:ext cx="2662498" cy="17430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359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6760-6FF1-454D-946E-FC240C475AE3}"/>
              </a:ext>
            </a:extLst>
          </p:cNvPr>
          <p:cNvSpPr>
            <a:spLocks noGrp="1"/>
          </p:cNvSpPr>
          <p:nvPr>
            <p:ph type="title"/>
          </p:nvPr>
        </p:nvSpPr>
        <p:spPr>
          <a:xfrm>
            <a:off x="531044" y="1027522"/>
            <a:ext cx="4544671" cy="612648"/>
          </a:xfrm>
        </p:spPr>
        <p:txBody>
          <a:bodyPr/>
          <a:lstStyle/>
          <a:p>
            <a:pPr algn="l"/>
            <a:r>
              <a:rPr lang="en-US" dirty="0"/>
              <a:t>Crop Production</a:t>
            </a:r>
          </a:p>
        </p:txBody>
      </p:sp>
      <p:sp>
        <p:nvSpPr>
          <p:cNvPr id="4" name="Content Placeholder 3">
            <a:extLst>
              <a:ext uri="{FF2B5EF4-FFF2-40B4-BE49-F238E27FC236}">
                <a16:creationId xmlns:a16="http://schemas.microsoft.com/office/drawing/2014/main" id="{AF3CD54B-71FB-48F4-AC30-96058E315D4C}"/>
              </a:ext>
            </a:extLst>
          </p:cNvPr>
          <p:cNvSpPr>
            <a:spLocks noGrp="1"/>
          </p:cNvSpPr>
          <p:nvPr>
            <p:ph sz="half" idx="2"/>
          </p:nvPr>
        </p:nvSpPr>
        <p:spPr>
          <a:xfrm>
            <a:off x="531044" y="4145478"/>
            <a:ext cx="11158194" cy="2271859"/>
          </a:xfrm>
        </p:spPr>
        <p:txBody>
          <a:bodyPr/>
          <a:lstStyle/>
          <a:p>
            <a:r>
              <a:rPr lang="en-US" dirty="0"/>
              <a:t>As long as the farm is certified, farmers: </a:t>
            </a:r>
          </a:p>
          <a:p>
            <a:pPr marL="285750" indent="-285750">
              <a:buFont typeface="Arial" panose="020B0604020202020204" pitchFamily="34" charset="0"/>
              <a:buChar char="•"/>
            </a:pPr>
            <a:r>
              <a:rPr lang="en-US" b="1" dirty="0"/>
              <a:t>MUST NOT </a:t>
            </a:r>
            <a:r>
              <a:rPr lang="en-US" dirty="0"/>
              <a:t>use prohibited substances, sewage sludge, irradiation, or genetic engineering</a:t>
            </a:r>
          </a:p>
          <a:p>
            <a:pPr marL="285750" indent="-285750">
              <a:buFont typeface="Arial" panose="020B0604020202020204" pitchFamily="34" charset="0"/>
              <a:buChar char="•"/>
            </a:pPr>
            <a:r>
              <a:rPr lang="en-US" b="1" dirty="0"/>
              <a:t>MUST</a:t>
            </a:r>
            <a:r>
              <a:rPr lang="en-US" dirty="0"/>
              <a:t> use organic seeds and organic seedlings (for annual crops), when commercially available </a:t>
            </a:r>
          </a:p>
          <a:p>
            <a:pPr marL="285750" indent="-285750">
              <a:buFont typeface="Arial" panose="020B0604020202020204" pitchFamily="34" charset="0"/>
              <a:buChar char="•"/>
            </a:pPr>
            <a:r>
              <a:rPr lang="en-US" b="1" dirty="0"/>
              <a:t>MUST</a:t>
            </a:r>
            <a:r>
              <a:rPr lang="en-US" dirty="0"/>
              <a:t> document management of pests and weeds </a:t>
            </a:r>
          </a:p>
          <a:p>
            <a:pPr marL="285750" indent="-285750">
              <a:buFont typeface="Arial" panose="020B0604020202020204" pitchFamily="34" charset="0"/>
              <a:buChar char="•"/>
            </a:pPr>
            <a:r>
              <a:rPr lang="en-US" b="1" dirty="0"/>
              <a:t>MUST</a:t>
            </a:r>
            <a:r>
              <a:rPr lang="en-US" dirty="0"/>
              <a:t> implement tillage and cultivation practices that maintain or improve soil conditions and minimize erosion </a:t>
            </a:r>
          </a:p>
          <a:p>
            <a:pPr marL="285750" indent="-285750">
              <a:buFont typeface="Arial" panose="020B0604020202020204" pitchFamily="34" charset="0"/>
              <a:buChar char="•"/>
            </a:pPr>
            <a:r>
              <a:rPr lang="en-US" b="1" dirty="0"/>
              <a:t>MAY </a:t>
            </a:r>
            <a:r>
              <a:rPr lang="en-US" dirty="0"/>
              <a:t>use natural inputs and/or USDA-approved synthetic substances</a:t>
            </a:r>
          </a:p>
        </p:txBody>
      </p:sp>
      <p:pic>
        <p:nvPicPr>
          <p:cNvPr id="2050" name="Picture 2" descr="Mythbusting 101: Organic Farming &amp;gt; Conventional Agriculture - Scientific  American Blog Network">
            <a:extLst>
              <a:ext uri="{FF2B5EF4-FFF2-40B4-BE49-F238E27FC236}">
                <a16:creationId xmlns:a16="http://schemas.microsoft.com/office/drawing/2014/main" id="{BA99B819-17FD-414B-9B32-347FFEAFA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162" y="1118266"/>
            <a:ext cx="4544670" cy="3027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3">
            <a:extLst>
              <a:ext uri="{FF2B5EF4-FFF2-40B4-BE49-F238E27FC236}">
                <a16:creationId xmlns:a16="http://schemas.microsoft.com/office/drawing/2014/main" id="{7557F031-8FF0-4C68-A666-745556DFC86D}"/>
              </a:ext>
            </a:extLst>
          </p:cNvPr>
          <p:cNvSpPr txBox="1">
            <a:spLocks/>
          </p:cNvSpPr>
          <p:nvPr/>
        </p:nvSpPr>
        <p:spPr bwMode="auto">
          <a:xfrm>
            <a:off x="531044" y="1734183"/>
            <a:ext cx="5907464" cy="2347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800">
                <a:solidFill>
                  <a:srgbClr val="2E1A47"/>
                </a:solidFill>
                <a:latin typeface="Arial" panose="020B0604020202020204" pitchFamily="34" charset="0"/>
                <a:ea typeface="Verdana" charset="0"/>
                <a:cs typeface="Arial" panose="020B0604020202020204" pitchFamily="34" charset="0"/>
              </a:defRPr>
            </a:lvl1pPr>
            <a:lvl2pPr marL="4572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4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4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kern="0" dirty="0"/>
              <a:t>Crop farms must: </a:t>
            </a:r>
          </a:p>
          <a:p>
            <a:pPr marL="285750" indent="-285750">
              <a:buFont typeface="Arial" panose="020B0604020202020204" pitchFamily="34" charset="0"/>
              <a:buChar char="•"/>
            </a:pPr>
            <a:r>
              <a:rPr lang="en-US" kern="0" dirty="0"/>
              <a:t>Implement and maintain an Organic System Plan</a:t>
            </a:r>
          </a:p>
          <a:p>
            <a:pPr marL="285750" indent="-285750">
              <a:buFont typeface="Arial" panose="020B0604020202020204" pitchFamily="34" charset="0"/>
              <a:buChar char="•"/>
            </a:pPr>
            <a:r>
              <a:rPr lang="en-US" kern="0" dirty="0"/>
              <a:t>Maintain distinct, defined boundaries and buffer zones to prevent prohibited substances from impacting organic areas</a:t>
            </a:r>
          </a:p>
          <a:p>
            <a:pPr marL="285750" indent="-285750">
              <a:buFont typeface="Arial" panose="020B0604020202020204" pitchFamily="34" charset="0"/>
              <a:buChar char="•"/>
            </a:pPr>
            <a:r>
              <a:rPr lang="en-US" kern="0" dirty="0"/>
              <a:t>Do not use prohibited substances, such as excluded fertilizers or pesticides </a:t>
            </a:r>
          </a:p>
          <a:p>
            <a:endParaRPr lang="en-US" kern="0" dirty="0"/>
          </a:p>
        </p:txBody>
      </p:sp>
    </p:spTree>
    <p:extLst>
      <p:ext uri="{BB962C8B-B14F-4D97-AF65-F5344CB8AC3E}">
        <p14:creationId xmlns:p14="http://schemas.microsoft.com/office/powerpoint/2010/main" val="207356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E85A-C099-4698-B943-88BC38BDE8D0}"/>
              </a:ext>
            </a:extLst>
          </p:cNvPr>
          <p:cNvSpPr>
            <a:spLocks noGrp="1"/>
          </p:cNvSpPr>
          <p:nvPr>
            <p:ph type="title"/>
          </p:nvPr>
        </p:nvSpPr>
        <p:spPr>
          <a:xfrm>
            <a:off x="304800" y="914400"/>
            <a:ext cx="11582400" cy="685800"/>
          </a:xfrm>
        </p:spPr>
        <p:txBody>
          <a:bodyPr wrap="square" anchor="ctr">
            <a:normAutofit/>
          </a:bodyPr>
          <a:lstStyle/>
          <a:p>
            <a:r>
              <a:rPr lang="en-US" dirty="0"/>
              <a:t>Livestock Production</a:t>
            </a:r>
          </a:p>
        </p:txBody>
      </p:sp>
      <p:pic>
        <p:nvPicPr>
          <p:cNvPr id="3074" name="Picture 2" descr="The “USDA Organic” Label and Farm Animal Welfare | ASPCA">
            <a:extLst>
              <a:ext uri="{FF2B5EF4-FFF2-40B4-BE49-F238E27FC236}">
                <a16:creationId xmlns:a16="http://schemas.microsoft.com/office/drawing/2014/main" id="{3EDCBEC5-E20F-4C74-BCF0-01BD89417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27" r="9951"/>
          <a:stretch/>
        </p:blipFill>
        <p:spPr bwMode="auto">
          <a:xfrm>
            <a:off x="304800" y="1752600"/>
            <a:ext cx="5689600" cy="480060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000260D5-BE60-4064-BC3C-4772D6D42710}"/>
              </a:ext>
            </a:extLst>
          </p:cNvPr>
          <p:cNvSpPr>
            <a:spLocks noGrp="1"/>
          </p:cNvSpPr>
          <p:nvPr>
            <p:ph sz="half" idx="2"/>
          </p:nvPr>
        </p:nvSpPr>
        <p:spPr>
          <a:xfrm>
            <a:off x="6197600" y="1752600"/>
            <a:ext cx="5689600" cy="4800600"/>
          </a:xfrm>
        </p:spPr>
        <p:txBody>
          <a:bodyPr wrap="square" anchor="t">
            <a:normAutofit/>
          </a:bodyPr>
          <a:lstStyle/>
          <a:p>
            <a:pPr>
              <a:lnSpc>
                <a:spcPct val="90000"/>
              </a:lnSpc>
            </a:pPr>
            <a:r>
              <a:rPr lang="en-US" sz="2000" dirty="0">
                <a:latin typeface="+mj-lt"/>
              </a:rPr>
              <a:t>Livestock operations must:</a:t>
            </a:r>
          </a:p>
          <a:p>
            <a:pPr marL="285750" indent="-285750">
              <a:lnSpc>
                <a:spcPct val="90000"/>
              </a:lnSpc>
              <a:buFont typeface="Arial" panose="020B0604020202020204" pitchFamily="34" charset="0"/>
              <a:buChar char="•"/>
            </a:pPr>
            <a:r>
              <a:rPr lang="en-US" sz="2000" dirty="0">
                <a:latin typeface="+mj-lt"/>
              </a:rPr>
              <a:t>Maintain and implement an Organic System Plan</a:t>
            </a:r>
          </a:p>
          <a:p>
            <a:pPr marL="285750" indent="-285750">
              <a:lnSpc>
                <a:spcPct val="90000"/>
              </a:lnSpc>
              <a:buFont typeface="Arial" panose="020B0604020202020204" pitchFamily="34" charset="0"/>
              <a:buChar char="•"/>
            </a:pPr>
            <a:r>
              <a:rPr lang="en-US" sz="2000" dirty="0">
                <a:latin typeface="+mj-lt"/>
              </a:rPr>
              <a:t>Use 100% organic feed: Feed must not contain </a:t>
            </a:r>
          </a:p>
          <a:p>
            <a:pPr marL="742950" lvl="1" indent="-285750">
              <a:lnSpc>
                <a:spcPct val="90000"/>
              </a:lnSpc>
              <a:buFont typeface="Arial" panose="020B0604020202020204" pitchFamily="34" charset="0"/>
              <a:buChar char="•"/>
            </a:pPr>
            <a:r>
              <a:rPr lang="en-US" dirty="0">
                <a:solidFill>
                  <a:srgbClr val="2E1A47"/>
                </a:solidFill>
                <a:latin typeface="+mj-lt"/>
              </a:rPr>
              <a:t>antibiotics, </a:t>
            </a:r>
          </a:p>
          <a:p>
            <a:pPr marL="742950" lvl="1" indent="-285750">
              <a:lnSpc>
                <a:spcPct val="90000"/>
              </a:lnSpc>
              <a:buFont typeface="Arial" panose="020B0604020202020204" pitchFamily="34" charset="0"/>
              <a:buChar char="•"/>
            </a:pPr>
            <a:r>
              <a:rPr lang="en-US" dirty="0">
                <a:solidFill>
                  <a:srgbClr val="2E1A47"/>
                </a:solidFill>
                <a:latin typeface="+mj-lt"/>
              </a:rPr>
              <a:t>growth hormones, </a:t>
            </a:r>
          </a:p>
          <a:p>
            <a:pPr marL="742950" lvl="1" indent="-285750">
              <a:lnSpc>
                <a:spcPct val="90000"/>
              </a:lnSpc>
              <a:buFont typeface="Arial" panose="020B0604020202020204" pitchFamily="34" charset="0"/>
              <a:buChar char="•"/>
            </a:pPr>
            <a:r>
              <a:rPr lang="en-US" dirty="0">
                <a:solidFill>
                  <a:srgbClr val="2E1A47"/>
                </a:solidFill>
                <a:latin typeface="+mj-lt"/>
              </a:rPr>
              <a:t>slaughter byproducts, or </a:t>
            </a:r>
          </a:p>
          <a:p>
            <a:pPr marL="742950" lvl="1" indent="-285750">
              <a:lnSpc>
                <a:spcPct val="90000"/>
              </a:lnSpc>
              <a:buFont typeface="Arial" panose="020B0604020202020204" pitchFamily="34" charset="0"/>
              <a:buChar char="•"/>
            </a:pPr>
            <a:r>
              <a:rPr lang="en-US" dirty="0">
                <a:solidFill>
                  <a:srgbClr val="2E1A47"/>
                </a:solidFill>
                <a:latin typeface="+mj-lt"/>
              </a:rPr>
              <a:t>genetic engineering</a:t>
            </a:r>
          </a:p>
          <a:p>
            <a:pPr marL="285750" indent="-285750">
              <a:lnSpc>
                <a:spcPct val="90000"/>
              </a:lnSpc>
              <a:buFont typeface="Arial" panose="020B0604020202020204" pitchFamily="34" charset="0"/>
              <a:buChar char="•"/>
            </a:pPr>
            <a:r>
              <a:rPr lang="en-US" sz="2000" dirty="0">
                <a:latin typeface="+mj-lt"/>
              </a:rPr>
              <a:t>Provide access to the outdoors and good living conditions year-round</a:t>
            </a:r>
          </a:p>
          <a:p>
            <a:pPr marL="285750" indent="-285750">
              <a:lnSpc>
                <a:spcPct val="90000"/>
              </a:lnSpc>
              <a:buFont typeface="Arial" panose="020B0604020202020204" pitchFamily="34" charset="0"/>
              <a:buChar char="•"/>
            </a:pPr>
            <a:r>
              <a:rPr lang="en-US" sz="2000" dirty="0">
                <a:latin typeface="+mj-lt"/>
              </a:rPr>
              <a:t>Maintain a pasture plan for grazing animals</a:t>
            </a:r>
          </a:p>
          <a:p>
            <a:pPr marL="285750" indent="-285750">
              <a:lnSpc>
                <a:spcPct val="90000"/>
              </a:lnSpc>
              <a:buFont typeface="Arial" panose="020B0604020202020204" pitchFamily="34" charset="0"/>
              <a:buChar char="•"/>
            </a:pPr>
            <a:r>
              <a:rPr lang="en-US" sz="2000" dirty="0">
                <a:latin typeface="+mj-lt"/>
              </a:rPr>
              <a:t>Document the organic status of all animals </a:t>
            </a:r>
          </a:p>
        </p:txBody>
      </p:sp>
    </p:spTree>
    <p:extLst>
      <p:ext uri="{BB962C8B-B14F-4D97-AF65-F5344CB8AC3E}">
        <p14:creationId xmlns:p14="http://schemas.microsoft.com/office/powerpoint/2010/main" val="383429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1D70-C0FF-4722-99E5-ACFC5CB8D975}"/>
              </a:ext>
            </a:extLst>
          </p:cNvPr>
          <p:cNvSpPr>
            <a:spLocks noGrp="1"/>
          </p:cNvSpPr>
          <p:nvPr>
            <p:ph type="title"/>
          </p:nvPr>
        </p:nvSpPr>
        <p:spPr>
          <a:xfrm>
            <a:off x="304800" y="914400"/>
            <a:ext cx="11582400" cy="685800"/>
          </a:xfrm>
        </p:spPr>
        <p:txBody>
          <a:bodyPr wrap="square" anchor="ctr">
            <a:normAutofit/>
          </a:bodyPr>
          <a:lstStyle/>
          <a:p>
            <a:r>
              <a:rPr lang="en-US" dirty="0"/>
              <a:t>Livestock Production</a:t>
            </a:r>
          </a:p>
        </p:txBody>
      </p:sp>
      <p:sp>
        <p:nvSpPr>
          <p:cNvPr id="3" name="Content Placeholder 2">
            <a:extLst>
              <a:ext uri="{FF2B5EF4-FFF2-40B4-BE49-F238E27FC236}">
                <a16:creationId xmlns:a16="http://schemas.microsoft.com/office/drawing/2014/main" id="{F0E4EEAF-223E-4108-9603-6459190633B8}"/>
              </a:ext>
            </a:extLst>
          </p:cNvPr>
          <p:cNvSpPr>
            <a:spLocks noGrp="1"/>
          </p:cNvSpPr>
          <p:nvPr>
            <p:ph sz="half" idx="1"/>
          </p:nvPr>
        </p:nvSpPr>
        <p:spPr>
          <a:xfrm>
            <a:off x="304800" y="1752600"/>
            <a:ext cx="5689600" cy="4800600"/>
          </a:xfrm>
        </p:spPr>
        <p:txBody>
          <a:bodyPr wrap="square" anchor="t">
            <a:normAutofit/>
          </a:bodyPr>
          <a:lstStyle/>
          <a:p>
            <a:pPr>
              <a:lnSpc>
                <a:spcPct val="90000"/>
              </a:lnSpc>
            </a:pPr>
            <a:r>
              <a:rPr lang="en-US" sz="1500" b="1" dirty="0"/>
              <a:t>Ruminants:</a:t>
            </a:r>
          </a:p>
          <a:p>
            <a:pPr marL="342900" indent="-342900">
              <a:lnSpc>
                <a:spcPct val="90000"/>
              </a:lnSpc>
              <a:buFont typeface="Arial" panose="020B0604020202020204" pitchFamily="34" charset="0"/>
              <a:buChar char="•"/>
            </a:pPr>
            <a:r>
              <a:rPr lang="en-US" sz="1500" dirty="0"/>
              <a:t>Must have access to pasture during the grazing season: </a:t>
            </a:r>
          </a:p>
          <a:p>
            <a:pPr marL="800100" lvl="1" indent="-342900">
              <a:lnSpc>
                <a:spcPct val="90000"/>
              </a:lnSpc>
              <a:buFont typeface="Arial" panose="020B0604020202020204" pitchFamily="34" charset="0"/>
              <a:buChar char="•"/>
            </a:pPr>
            <a:r>
              <a:rPr lang="en-US" sz="1500" dirty="0">
                <a:solidFill>
                  <a:srgbClr val="2E1A47"/>
                </a:solidFill>
              </a:rPr>
              <a:t>30% of the animal’s dry matter intake must come from pasture </a:t>
            </a:r>
          </a:p>
          <a:p>
            <a:pPr marL="800100" lvl="1" indent="-342900">
              <a:lnSpc>
                <a:spcPct val="90000"/>
              </a:lnSpc>
              <a:buFont typeface="Arial" panose="020B0604020202020204" pitchFamily="34" charset="0"/>
              <a:buChar char="•"/>
            </a:pPr>
            <a:r>
              <a:rPr lang="en-US" sz="1500" dirty="0">
                <a:solidFill>
                  <a:srgbClr val="2E1A47"/>
                </a:solidFill>
              </a:rPr>
              <a:t>grazing season must be at least 120 days </a:t>
            </a:r>
          </a:p>
          <a:p>
            <a:pPr marL="342900" indent="-342900">
              <a:lnSpc>
                <a:spcPct val="90000"/>
              </a:lnSpc>
              <a:buFont typeface="Arial" panose="020B0604020202020204" pitchFamily="34" charset="0"/>
              <a:buChar char="•"/>
            </a:pPr>
            <a:r>
              <a:rPr lang="en-US" sz="1500" dirty="0"/>
              <a:t>Must meet animal health and welfare standards </a:t>
            </a:r>
          </a:p>
          <a:p>
            <a:pPr>
              <a:lnSpc>
                <a:spcPct val="90000"/>
              </a:lnSpc>
            </a:pPr>
            <a:endParaRPr lang="en-US" sz="1500" dirty="0"/>
          </a:p>
          <a:p>
            <a:pPr>
              <a:lnSpc>
                <a:spcPct val="90000"/>
              </a:lnSpc>
            </a:pPr>
            <a:r>
              <a:rPr lang="en-US" sz="1500" b="1" dirty="0"/>
              <a:t>Breeding animals: </a:t>
            </a:r>
          </a:p>
          <a:p>
            <a:pPr marL="342900" indent="-342900">
              <a:lnSpc>
                <a:spcPct val="90000"/>
              </a:lnSpc>
              <a:buFont typeface="Arial" panose="020B0604020202020204" pitchFamily="34" charset="0"/>
              <a:buChar char="•"/>
            </a:pPr>
            <a:r>
              <a:rPr lang="en-US" sz="1500" dirty="0"/>
              <a:t>Must be managed organically no later than the last third of gestation for the offspring to be considered organic </a:t>
            </a:r>
          </a:p>
          <a:p>
            <a:pPr>
              <a:lnSpc>
                <a:spcPct val="90000"/>
              </a:lnSpc>
            </a:pPr>
            <a:endParaRPr lang="en-US" sz="1500" dirty="0"/>
          </a:p>
          <a:p>
            <a:pPr>
              <a:lnSpc>
                <a:spcPct val="90000"/>
              </a:lnSpc>
            </a:pPr>
            <a:r>
              <a:rPr lang="en-US" sz="1500" b="1" dirty="0"/>
              <a:t>Dairy animals: </a:t>
            </a:r>
          </a:p>
          <a:p>
            <a:pPr marL="342900" indent="-342900">
              <a:lnSpc>
                <a:spcPct val="90000"/>
              </a:lnSpc>
              <a:buFont typeface="Arial" panose="020B0604020202020204" pitchFamily="34" charset="0"/>
              <a:buChar char="•"/>
            </a:pPr>
            <a:r>
              <a:rPr lang="en-US" sz="1500" dirty="0"/>
              <a:t>Must be managed organically for one year before their milk may be considered organic </a:t>
            </a:r>
          </a:p>
          <a:p>
            <a:pPr>
              <a:lnSpc>
                <a:spcPct val="90000"/>
              </a:lnSpc>
            </a:pPr>
            <a:endParaRPr lang="en-US" sz="1500" dirty="0"/>
          </a:p>
          <a:p>
            <a:pPr>
              <a:lnSpc>
                <a:spcPct val="90000"/>
              </a:lnSpc>
            </a:pPr>
            <a:r>
              <a:rPr lang="en-US" sz="1500" b="1" dirty="0"/>
              <a:t>Poultry: </a:t>
            </a:r>
          </a:p>
          <a:p>
            <a:pPr marL="342900" indent="-342900">
              <a:lnSpc>
                <a:spcPct val="90000"/>
              </a:lnSpc>
              <a:buFont typeface="Arial" panose="020B0604020202020204" pitchFamily="34" charset="0"/>
              <a:buChar char="•"/>
            </a:pPr>
            <a:r>
              <a:rPr lang="en-US" sz="1500" dirty="0"/>
              <a:t>Must be managed organically from the second day of life</a:t>
            </a:r>
          </a:p>
        </p:txBody>
      </p:sp>
      <p:pic>
        <p:nvPicPr>
          <p:cNvPr id="4104" name="Picture 8" descr="Study shows integrated organic crop and livestock production systems can  conform to food safety standards • News Service • Iowa State University">
            <a:extLst>
              <a:ext uri="{FF2B5EF4-FFF2-40B4-BE49-F238E27FC236}">
                <a16:creationId xmlns:a16="http://schemas.microsoft.com/office/drawing/2014/main" id="{BA539CE4-D6EE-4823-860C-9FA386161B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7" r="8224"/>
          <a:stretch/>
        </p:blipFill>
        <p:spPr bwMode="auto">
          <a:xfrm>
            <a:off x="6197600" y="1752600"/>
            <a:ext cx="5689600" cy="480060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2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DB27-2471-473D-8BED-CD35B3B92002}"/>
              </a:ext>
            </a:extLst>
          </p:cNvPr>
          <p:cNvSpPr>
            <a:spLocks noGrp="1"/>
          </p:cNvSpPr>
          <p:nvPr>
            <p:ph type="title"/>
          </p:nvPr>
        </p:nvSpPr>
        <p:spPr>
          <a:xfrm>
            <a:off x="304800" y="914400"/>
            <a:ext cx="11582400" cy="685800"/>
          </a:xfrm>
        </p:spPr>
        <p:txBody>
          <a:bodyPr wrap="square" anchor="ctr">
            <a:normAutofit/>
          </a:bodyPr>
          <a:lstStyle/>
          <a:p>
            <a:r>
              <a:rPr lang="en-US" dirty="0"/>
              <a:t>Processors and Handlers</a:t>
            </a:r>
          </a:p>
        </p:txBody>
      </p:sp>
      <p:pic>
        <p:nvPicPr>
          <p:cNvPr id="5126" name="Picture 6" descr="Organic vs Non-Organic Coffee: Differences And Similarities">
            <a:extLst>
              <a:ext uri="{FF2B5EF4-FFF2-40B4-BE49-F238E27FC236}">
                <a16:creationId xmlns:a16="http://schemas.microsoft.com/office/drawing/2014/main" id="{9EAABCE6-6C39-4D9A-A5D9-DD9C188F34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890" b="1"/>
          <a:stretch/>
        </p:blipFill>
        <p:spPr bwMode="auto">
          <a:xfrm>
            <a:off x="304800" y="1752600"/>
            <a:ext cx="5689600" cy="4800600"/>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BD4DB7A6-CD3D-4D66-9ED2-A2F6F345AAF6}"/>
              </a:ext>
            </a:extLst>
          </p:cNvPr>
          <p:cNvSpPr>
            <a:spLocks noGrp="1"/>
          </p:cNvSpPr>
          <p:nvPr>
            <p:ph sz="half" idx="2"/>
          </p:nvPr>
        </p:nvSpPr>
        <p:spPr>
          <a:xfrm>
            <a:off x="6197600" y="1752600"/>
            <a:ext cx="5689600" cy="4800600"/>
          </a:xfrm>
        </p:spPr>
        <p:txBody>
          <a:bodyPr wrap="square" anchor="t">
            <a:normAutofit/>
          </a:bodyPr>
          <a:lstStyle/>
          <a:p>
            <a:pPr>
              <a:lnSpc>
                <a:spcPct val="90000"/>
              </a:lnSpc>
            </a:pPr>
            <a:r>
              <a:rPr lang="en-US" sz="2200"/>
              <a:t>Handling and processing operations </a:t>
            </a:r>
            <a:r>
              <a:rPr lang="en-US" sz="2200" b="1"/>
              <a:t>must</a:t>
            </a:r>
            <a:r>
              <a:rPr lang="en-US" sz="2200"/>
              <a:t>: </a:t>
            </a:r>
          </a:p>
          <a:p>
            <a:pPr marL="342900" indent="-342900">
              <a:lnSpc>
                <a:spcPct val="90000"/>
              </a:lnSpc>
              <a:buFont typeface="Arial" panose="020B0604020202020204" pitchFamily="34" charset="0"/>
              <a:buChar char="•"/>
            </a:pPr>
            <a:r>
              <a:rPr lang="en-US" sz="2200"/>
              <a:t>Maintain and implement an Organic System Plan</a:t>
            </a:r>
          </a:p>
          <a:p>
            <a:pPr marL="342900" indent="-342900">
              <a:lnSpc>
                <a:spcPct val="90000"/>
              </a:lnSpc>
              <a:buFont typeface="Arial" panose="020B0604020202020204" pitchFamily="34" charset="0"/>
              <a:buChar char="•"/>
            </a:pPr>
            <a:r>
              <a:rPr lang="en-US" sz="2200"/>
              <a:t>Prevent the commingling or contamination of organic products by non-organic products during processing</a:t>
            </a:r>
          </a:p>
          <a:p>
            <a:pPr marL="342900" indent="-342900">
              <a:lnSpc>
                <a:spcPct val="90000"/>
              </a:lnSpc>
              <a:buFont typeface="Arial" panose="020B0604020202020204" pitchFamily="34" charset="0"/>
              <a:buChar char="•"/>
            </a:pPr>
            <a:r>
              <a:rPr lang="en-US" sz="2200"/>
              <a:t>Prevent pests using only approved practices</a:t>
            </a:r>
          </a:p>
          <a:p>
            <a:pPr marL="342900" indent="-342900">
              <a:lnSpc>
                <a:spcPct val="90000"/>
              </a:lnSpc>
              <a:buFont typeface="Arial" panose="020B0604020202020204" pitchFamily="34" charset="0"/>
              <a:buChar char="•"/>
            </a:pPr>
            <a:r>
              <a:rPr lang="en-US" sz="2200"/>
              <a:t>Use certified organic agricultural ingredients in organically-labeled products </a:t>
            </a:r>
          </a:p>
          <a:p>
            <a:pPr marL="342900" indent="-342900">
              <a:lnSpc>
                <a:spcPct val="90000"/>
              </a:lnSpc>
              <a:buFont typeface="Arial" panose="020B0604020202020204" pitchFamily="34" charset="0"/>
              <a:buChar char="•"/>
            </a:pPr>
            <a:r>
              <a:rPr lang="en-US" sz="2200"/>
              <a:t>Use only approved label claims </a:t>
            </a:r>
          </a:p>
          <a:p>
            <a:pPr marL="342900" indent="-342900">
              <a:lnSpc>
                <a:spcPct val="90000"/>
              </a:lnSpc>
              <a:buFont typeface="Arial" panose="020B0604020202020204" pitchFamily="34" charset="0"/>
              <a:buChar char="•"/>
            </a:pPr>
            <a:r>
              <a:rPr lang="en-US" sz="2200"/>
              <a:t>Not use irradiation or genetic engineering</a:t>
            </a:r>
          </a:p>
        </p:txBody>
      </p:sp>
    </p:spTree>
    <p:extLst>
      <p:ext uri="{BB962C8B-B14F-4D97-AF65-F5344CB8AC3E}">
        <p14:creationId xmlns:p14="http://schemas.microsoft.com/office/powerpoint/2010/main" val="67981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Herbs and vegetables on white background">
            <a:extLst>
              <a:ext uri="{FF2B5EF4-FFF2-40B4-BE49-F238E27FC236}">
                <a16:creationId xmlns:a16="http://schemas.microsoft.com/office/drawing/2014/main" id="{7D47D2C8-119C-471F-8ED2-369B4D03F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381" b="2546"/>
          <a:stretch/>
        </p:blipFill>
        <p:spPr bwMode="auto">
          <a:xfrm flipH="1">
            <a:off x="3879650" y="816535"/>
            <a:ext cx="8312350" cy="5869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D3F8C2-CA13-9848-B899-C78F0E3DE0C5}"/>
              </a:ext>
            </a:extLst>
          </p:cNvPr>
          <p:cNvSpPr>
            <a:spLocks noGrp="1"/>
          </p:cNvSpPr>
          <p:nvPr>
            <p:ph type="title"/>
          </p:nvPr>
        </p:nvSpPr>
        <p:spPr>
          <a:xfrm>
            <a:off x="1278539" y="973589"/>
            <a:ext cx="6000335" cy="609600"/>
          </a:xfrm>
        </p:spPr>
        <p:txBody>
          <a:bodyPr/>
          <a:lstStyle/>
          <a:p>
            <a:r>
              <a:rPr lang="en-US" dirty="0"/>
              <a:t>Topics</a:t>
            </a:r>
          </a:p>
        </p:txBody>
      </p:sp>
      <p:sp>
        <p:nvSpPr>
          <p:cNvPr id="5" name="Content Placeholder 4">
            <a:extLst>
              <a:ext uri="{FF2B5EF4-FFF2-40B4-BE49-F238E27FC236}">
                <a16:creationId xmlns:a16="http://schemas.microsoft.com/office/drawing/2014/main" id="{26DFEA2D-F29F-4288-9336-A0314B62D05B}"/>
              </a:ext>
            </a:extLst>
          </p:cNvPr>
          <p:cNvSpPr>
            <a:spLocks noGrp="1"/>
          </p:cNvSpPr>
          <p:nvPr>
            <p:ph idx="1"/>
          </p:nvPr>
        </p:nvSpPr>
        <p:spPr>
          <a:xfrm>
            <a:off x="640865" y="1645131"/>
            <a:ext cx="8578504" cy="4212300"/>
          </a:xfrm>
        </p:spPr>
        <p:txBody>
          <a:bodyPr/>
          <a:lstStyle/>
          <a:p>
            <a:pPr marL="342900" indent="-342900">
              <a:buFont typeface="Arial" panose="020B0604020202020204" pitchFamily="34" charset="0"/>
              <a:buChar char="•"/>
            </a:pPr>
            <a:r>
              <a:rPr lang="en-US" dirty="0"/>
              <a:t>Interest in Organic Products and Market Trends</a:t>
            </a:r>
          </a:p>
          <a:p>
            <a:pPr marL="342900" indent="-342900">
              <a:buFont typeface="Arial" panose="020B0604020202020204" pitchFamily="34" charset="0"/>
              <a:buChar char="•"/>
            </a:pPr>
            <a:r>
              <a:rPr lang="en-US" dirty="0"/>
              <a:t>Meaning of Organic</a:t>
            </a:r>
          </a:p>
          <a:p>
            <a:pPr marL="342900" indent="-342900">
              <a:buFont typeface="Arial" panose="020B0604020202020204" pitchFamily="34" charset="0"/>
              <a:buChar char="•"/>
            </a:pPr>
            <a:r>
              <a:rPr lang="en-US" dirty="0"/>
              <a:t>Who Sets the Rules and Stakeholder Responsibilities</a:t>
            </a:r>
          </a:p>
          <a:p>
            <a:pPr marL="342900" indent="-342900">
              <a:buFont typeface="Arial" panose="020B0604020202020204" pitchFamily="34" charset="0"/>
              <a:buChar char="•"/>
            </a:pPr>
            <a:r>
              <a:rPr lang="en-US" dirty="0"/>
              <a:t>Organic Certification Process</a:t>
            </a:r>
          </a:p>
          <a:p>
            <a:pPr marL="342900" indent="-342900">
              <a:buFont typeface="Arial" panose="020B0604020202020204" pitchFamily="34" charset="0"/>
              <a:buChar char="•"/>
            </a:pPr>
            <a:r>
              <a:rPr lang="en-US" dirty="0"/>
              <a:t>Organic System Plan</a:t>
            </a:r>
          </a:p>
          <a:p>
            <a:pPr marL="342900" indent="-342900">
              <a:buFont typeface="Arial" panose="020B0604020202020204" pitchFamily="34" charset="0"/>
              <a:buChar char="•"/>
            </a:pPr>
            <a:r>
              <a:rPr lang="en-US" dirty="0"/>
              <a:t>Organic Practices</a:t>
            </a:r>
          </a:p>
          <a:p>
            <a:pPr marL="342900" indent="-342900">
              <a:buFont typeface="Arial" panose="020B0604020202020204" pitchFamily="34" charset="0"/>
              <a:buChar char="•"/>
            </a:pPr>
            <a:r>
              <a:rPr lang="en-US" dirty="0"/>
              <a:t>Labeling, Recordkeeping, Audit Considerations</a:t>
            </a:r>
          </a:p>
          <a:p>
            <a:pPr marL="342900" indent="-342900">
              <a:buFont typeface="Arial" panose="020B0604020202020204" pitchFamily="34" charset="0"/>
              <a:buChar char="•"/>
            </a:pPr>
            <a:r>
              <a:rPr lang="en-US" dirty="0"/>
              <a:t>Enforcement</a:t>
            </a:r>
          </a:p>
          <a:p>
            <a:pPr marL="342900" indent="-342900">
              <a:buFont typeface="Arial" panose="020B0604020202020204" pitchFamily="34" charset="0"/>
              <a:buChar char="•"/>
            </a:pPr>
            <a:r>
              <a:rPr lang="en-US" dirty="0"/>
              <a:t>Resources</a:t>
            </a:r>
          </a:p>
        </p:txBody>
      </p:sp>
    </p:spTree>
    <p:extLst>
      <p:ext uri="{BB962C8B-B14F-4D97-AF65-F5344CB8AC3E}">
        <p14:creationId xmlns:p14="http://schemas.microsoft.com/office/powerpoint/2010/main" val="407484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7EE1-A5A4-4C5E-98B7-4C9C50A92DCD}"/>
              </a:ext>
            </a:extLst>
          </p:cNvPr>
          <p:cNvSpPr>
            <a:spLocks noGrp="1"/>
          </p:cNvSpPr>
          <p:nvPr>
            <p:ph type="title"/>
          </p:nvPr>
        </p:nvSpPr>
        <p:spPr/>
        <p:txBody>
          <a:bodyPr/>
          <a:lstStyle/>
          <a:p>
            <a:r>
              <a:rPr lang="en-US" dirty="0"/>
              <a:t>Allowed and Prohibited Substances</a:t>
            </a:r>
          </a:p>
        </p:txBody>
      </p:sp>
      <p:sp>
        <p:nvSpPr>
          <p:cNvPr id="3" name="Content Placeholder 2">
            <a:extLst>
              <a:ext uri="{FF2B5EF4-FFF2-40B4-BE49-F238E27FC236}">
                <a16:creationId xmlns:a16="http://schemas.microsoft.com/office/drawing/2014/main" id="{A4BBA0EC-7E5C-4D0D-A63B-9C238400D5B5}"/>
              </a:ext>
            </a:extLst>
          </p:cNvPr>
          <p:cNvSpPr>
            <a:spLocks noGrp="1"/>
          </p:cNvSpPr>
          <p:nvPr>
            <p:ph sz="half" idx="1"/>
          </p:nvPr>
        </p:nvSpPr>
        <p:spPr>
          <a:xfrm>
            <a:off x="304800" y="1752600"/>
            <a:ext cx="11327876" cy="4800600"/>
          </a:xfrm>
        </p:spPr>
        <p:txBody>
          <a:bodyPr/>
          <a:lstStyle/>
          <a:p>
            <a:r>
              <a:rPr lang="en-US" sz="2000" u="sng" dirty="0"/>
              <a:t>In general</a:t>
            </a:r>
            <a:r>
              <a:rPr lang="en-US" sz="2000" dirty="0"/>
              <a:t>, </a:t>
            </a:r>
            <a:r>
              <a:rPr lang="en-US" sz="2000" b="1" dirty="0"/>
              <a:t>synthetic</a:t>
            </a:r>
            <a:r>
              <a:rPr lang="en-US" sz="2000" dirty="0"/>
              <a:t> substances are </a:t>
            </a:r>
            <a:r>
              <a:rPr lang="en-US" sz="2000" b="1" dirty="0"/>
              <a:t>prohibited</a:t>
            </a:r>
            <a:r>
              <a:rPr lang="en-US" sz="2000" dirty="0"/>
              <a:t> in organic products unless </a:t>
            </a:r>
            <a:r>
              <a:rPr lang="en-US" sz="2000" b="1" dirty="0"/>
              <a:t>specifically allowed</a:t>
            </a:r>
            <a:r>
              <a:rPr lang="en-US" sz="2000" dirty="0"/>
              <a:t>. </a:t>
            </a:r>
            <a:r>
              <a:rPr lang="en-US" sz="2000" b="1" dirty="0"/>
              <a:t>Non-synthetic </a:t>
            </a:r>
            <a:r>
              <a:rPr lang="en-US" sz="2000" dirty="0"/>
              <a:t>substances are </a:t>
            </a:r>
            <a:r>
              <a:rPr lang="en-US" sz="2000" b="1" dirty="0"/>
              <a:t>allowed</a:t>
            </a:r>
            <a:r>
              <a:rPr lang="en-US" sz="2000" dirty="0"/>
              <a:t> unless </a:t>
            </a:r>
            <a:r>
              <a:rPr lang="en-US" sz="2000" b="1" dirty="0"/>
              <a:t>specifically prohibited</a:t>
            </a:r>
            <a:r>
              <a:rPr lang="en-US" sz="2000" dirty="0"/>
              <a:t>. </a:t>
            </a:r>
          </a:p>
          <a:p>
            <a:pPr marL="342900" indent="-342900">
              <a:buFont typeface="Arial" panose="020B0604020202020204" pitchFamily="34" charset="0"/>
              <a:buChar char="•"/>
            </a:pPr>
            <a:r>
              <a:rPr lang="en-US" sz="2000" dirty="0"/>
              <a:t>The National List of Allowed and Prohibited Substances (National List) is part of the organic regulations. It identifies substances that may and may not be used in organic production and handling (part of the CFR)</a:t>
            </a:r>
            <a:r>
              <a:rPr lang="en-US" sz="1400" dirty="0"/>
              <a:t> </a:t>
            </a:r>
          </a:p>
          <a:p>
            <a:pPr marL="800100" lvl="1" indent="-342900">
              <a:buFont typeface="Arial" panose="020B0604020202020204" pitchFamily="34" charset="0"/>
              <a:buChar char="•"/>
            </a:pPr>
            <a:r>
              <a:rPr lang="en-US" sz="1600" dirty="0"/>
              <a:t>The National List includes: </a:t>
            </a:r>
          </a:p>
          <a:p>
            <a:pPr marL="1257300" lvl="2" indent="-342900">
              <a:buFont typeface="Arial" panose="020B0604020202020204" pitchFamily="34" charset="0"/>
              <a:buChar char="•"/>
            </a:pPr>
            <a:r>
              <a:rPr lang="en-US" sz="1600" dirty="0"/>
              <a:t>Synthetic substances which are allowed for use</a:t>
            </a:r>
          </a:p>
          <a:p>
            <a:pPr marL="1257300" lvl="2" indent="-342900">
              <a:buFont typeface="Arial" panose="020B0604020202020204" pitchFamily="34" charset="0"/>
              <a:buChar char="•"/>
            </a:pPr>
            <a:r>
              <a:rPr lang="en-US" sz="1600" dirty="0"/>
              <a:t>Natural substances which are prohibited for use.</a:t>
            </a:r>
          </a:p>
          <a:p>
            <a:pPr marL="800100" lvl="1" indent="-342900">
              <a:buFont typeface="Arial" panose="020B0604020202020204" pitchFamily="34" charset="0"/>
              <a:buChar char="•"/>
            </a:pPr>
            <a:r>
              <a:rPr lang="en-US" sz="1600" dirty="0"/>
              <a:t>The National List has separate sections for crops, livestock, and handling/food processing.</a:t>
            </a:r>
            <a:endParaRPr lang="en-US" sz="2000" dirty="0"/>
          </a:p>
          <a:p>
            <a:pPr marL="342900" indent="-342900">
              <a:buFont typeface="Arial" panose="020B0604020202020204" pitchFamily="34" charset="0"/>
              <a:buChar char="•"/>
            </a:pPr>
            <a:r>
              <a:rPr lang="en-US" sz="2000" dirty="0"/>
              <a:t>Additional resources to evaluate a substance for use in an organic operation:</a:t>
            </a:r>
          </a:p>
          <a:p>
            <a:pPr marL="800100" lvl="1" indent="-342900">
              <a:buFont typeface="Arial" panose="020B0604020202020204" pitchFamily="34" charset="0"/>
              <a:buChar char="•"/>
            </a:pPr>
            <a:r>
              <a:rPr lang="en-US" sz="1600" dirty="0"/>
              <a:t>Organic Materials Review Institute </a:t>
            </a:r>
            <a:r>
              <a:rPr lang="en-US" sz="1200" dirty="0">
                <a:hlinkClick r:id="rId2"/>
              </a:rPr>
              <a:t>https://www.omri.org/</a:t>
            </a:r>
            <a:r>
              <a:rPr lang="en-US" sz="1200" dirty="0"/>
              <a:t> </a:t>
            </a:r>
          </a:p>
          <a:p>
            <a:pPr marL="800100" lvl="1" indent="-342900">
              <a:buFont typeface="Arial" panose="020B0604020202020204" pitchFamily="34" charset="0"/>
              <a:buChar char="•"/>
            </a:pPr>
            <a:r>
              <a:rPr lang="en-US" sz="1600" dirty="0"/>
              <a:t>California Department of Food and Agriculture Organic Material Input Program </a:t>
            </a:r>
            <a:r>
              <a:rPr lang="en-US" sz="1200" dirty="0">
                <a:hlinkClick r:id="rId3"/>
              </a:rPr>
              <a:t>https://www.cdfa.ca.gov/is/ffldrs/fertilizer_OIM.html</a:t>
            </a:r>
            <a:r>
              <a:rPr lang="en-US" sz="1200" dirty="0"/>
              <a:t> </a:t>
            </a:r>
          </a:p>
          <a:p>
            <a:pPr marL="800100" lvl="1" indent="-342900">
              <a:buFont typeface="Arial" panose="020B0604020202020204" pitchFamily="34" charset="0"/>
              <a:buChar char="•"/>
            </a:pPr>
            <a:r>
              <a:rPr lang="en-US" sz="1600" dirty="0"/>
              <a:t>Washington State Department of Agriculture Organic Materials Input List </a:t>
            </a:r>
            <a:r>
              <a:rPr lang="en-US" sz="1200" dirty="0">
                <a:hlinkClick r:id="rId4"/>
              </a:rPr>
              <a:t>https://cms.agr.wa.gov/getmedia/6322228c-c949-44a2-926c-2a86739269e3/WSDA_Organic_Input_Material_List</a:t>
            </a:r>
            <a:r>
              <a:rPr lang="en-US" sz="1200" dirty="0"/>
              <a:t> </a:t>
            </a:r>
          </a:p>
          <a:p>
            <a:pPr marL="800100" lvl="1"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342238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56CE-5AAA-43D2-B882-A075D0D47F26}"/>
              </a:ext>
            </a:extLst>
          </p:cNvPr>
          <p:cNvSpPr>
            <a:spLocks noGrp="1"/>
          </p:cNvSpPr>
          <p:nvPr>
            <p:ph type="title"/>
          </p:nvPr>
        </p:nvSpPr>
        <p:spPr>
          <a:xfrm>
            <a:off x="304800" y="962154"/>
            <a:ext cx="5464404" cy="1046375"/>
          </a:xfrm>
        </p:spPr>
        <p:txBody>
          <a:bodyPr/>
          <a:lstStyle/>
          <a:p>
            <a:r>
              <a:rPr lang="en-US" dirty="0"/>
              <a:t>Labeling of Organic Processed Products</a:t>
            </a:r>
          </a:p>
        </p:txBody>
      </p:sp>
      <p:sp>
        <p:nvSpPr>
          <p:cNvPr id="3" name="Content Placeholder 2">
            <a:extLst>
              <a:ext uri="{FF2B5EF4-FFF2-40B4-BE49-F238E27FC236}">
                <a16:creationId xmlns:a16="http://schemas.microsoft.com/office/drawing/2014/main" id="{F79DB24B-4577-4216-B7B3-B1D30CB0FA19}"/>
              </a:ext>
            </a:extLst>
          </p:cNvPr>
          <p:cNvSpPr>
            <a:spLocks noGrp="1"/>
          </p:cNvSpPr>
          <p:nvPr>
            <p:ph sz="half" idx="1"/>
          </p:nvPr>
        </p:nvSpPr>
        <p:spPr>
          <a:xfrm>
            <a:off x="503813" y="2105523"/>
            <a:ext cx="5689600" cy="4318587"/>
          </a:xfrm>
        </p:spPr>
        <p:txBody>
          <a:bodyPr/>
          <a:lstStyle/>
          <a:p>
            <a:r>
              <a:rPr lang="en-US" dirty="0"/>
              <a:t>Leave your creative hat on the table when it comes to the USDA or Clemson Organic seal.  </a:t>
            </a:r>
          </a:p>
          <a:p>
            <a:endParaRPr lang="en-US" dirty="0"/>
          </a:p>
          <a:p>
            <a:r>
              <a:rPr lang="en-US" dirty="0"/>
              <a:t>There are specific labeling requirements that you must follow (CFR 7…Part 205 Subsection D Labels, Labeling, and Market Information).  </a:t>
            </a:r>
          </a:p>
          <a:p>
            <a:endParaRPr lang="en-US" dirty="0"/>
          </a:p>
          <a:p>
            <a:r>
              <a:rPr lang="en-US" dirty="0"/>
              <a:t>Labels must be approved by your certifying agent </a:t>
            </a:r>
            <a:r>
              <a:rPr lang="en-US" b="1" dirty="0"/>
              <a:t>prior</a:t>
            </a:r>
            <a:r>
              <a:rPr lang="en-US" dirty="0"/>
              <a:t> to use.</a:t>
            </a:r>
          </a:p>
        </p:txBody>
      </p:sp>
      <p:pic>
        <p:nvPicPr>
          <p:cNvPr id="6" name="Picture 5">
            <a:extLst>
              <a:ext uri="{FF2B5EF4-FFF2-40B4-BE49-F238E27FC236}">
                <a16:creationId xmlns:a16="http://schemas.microsoft.com/office/drawing/2014/main" id="{CDA2E406-05C3-42A5-A11C-56C73C21F67C}"/>
              </a:ext>
            </a:extLst>
          </p:cNvPr>
          <p:cNvPicPr>
            <a:picLocks noChangeAspect="1"/>
          </p:cNvPicPr>
          <p:nvPr/>
        </p:nvPicPr>
        <p:blipFill>
          <a:blip r:embed="rId3"/>
          <a:stretch>
            <a:fillRect/>
          </a:stretch>
        </p:blipFill>
        <p:spPr>
          <a:xfrm>
            <a:off x="6617622" y="832308"/>
            <a:ext cx="4920661" cy="5880563"/>
          </a:xfrm>
          <a:prstGeom prst="rect">
            <a:avLst/>
          </a:prstGeom>
        </p:spPr>
      </p:pic>
    </p:spTree>
    <p:extLst>
      <p:ext uri="{BB962C8B-B14F-4D97-AF65-F5344CB8AC3E}">
        <p14:creationId xmlns:p14="http://schemas.microsoft.com/office/powerpoint/2010/main" val="217933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B569-77CA-4138-89D9-EA6E38189D7B}"/>
              </a:ext>
            </a:extLst>
          </p:cNvPr>
          <p:cNvSpPr>
            <a:spLocks noGrp="1"/>
          </p:cNvSpPr>
          <p:nvPr>
            <p:ph type="title"/>
          </p:nvPr>
        </p:nvSpPr>
        <p:spPr/>
        <p:txBody>
          <a:bodyPr/>
          <a:lstStyle/>
          <a:p>
            <a:r>
              <a:rPr lang="en-US" dirty="0"/>
              <a:t>Recordkeeping</a:t>
            </a:r>
          </a:p>
        </p:txBody>
      </p:sp>
      <p:sp>
        <p:nvSpPr>
          <p:cNvPr id="4" name="Content Placeholder 3">
            <a:extLst>
              <a:ext uri="{FF2B5EF4-FFF2-40B4-BE49-F238E27FC236}">
                <a16:creationId xmlns:a16="http://schemas.microsoft.com/office/drawing/2014/main" id="{44E503EF-30B8-4558-AFB7-B35E12385FBF}"/>
              </a:ext>
            </a:extLst>
          </p:cNvPr>
          <p:cNvSpPr>
            <a:spLocks noGrp="1"/>
          </p:cNvSpPr>
          <p:nvPr>
            <p:ph sz="half" idx="2"/>
          </p:nvPr>
        </p:nvSpPr>
        <p:spPr>
          <a:xfrm>
            <a:off x="517358" y="1752600"/>
            <a:ext cx="11369842" cy="4800600"/>
          </a:xfrm>
        </p:spPr>
        <p:txBody>
          <a:bodyPr/>
          <a:lstStyle/>
          <a:p>
            <a:pPr algn="l"/>
            <a:r>
              <a:rPr lang="en-US" sz="2000" b="0" i="0" dirty="0">
                <a:solidFill>
                  <a:srgbClr val="000000"/>
                </a:solidFill>
                <a:effectLst/>
                <a:latin typeface="Open Sans" panose="020B0606030504020204" pitchFamily="34" charset="0"/>
              </a:rPr>
              <a:t>The OSP needs to include information about recordkeeping procedures in sufficient detail to ensure that the operation is complying with recordkeeping requirements and must provide traceability of inputs and products. </a:t>
            </a:r>
          </a:p>
          <a:p>
            <a:pPr algn="l"/>
            <a:endParaRPr lang="en-US" sz="2000" dirty="0">
              <a:solidFill>
                <a:srgbClr val="000000"/>
              </a:solidFill>
              <a:latin typeface="Open Sans" panose="020B0606030504020204" pitchFamily="34" charset="0"/>
            </a:endParaRPr>
          </a:p>
          <a:p>
            <a:pPr algn="l"/>
            <a:r>
              <a:rPr lang="en-US" sz="2000" b="0" i="0" dirty="0">
                <a:solidFill>
                  <a:srgbClr val="000000"/>
                </a:solidFill>
                <a:effectLst/>
                <a:latin typeface="Open Sans" panose="020B0606030504020204" pitchFamily="34" charset="0"/>
              </a:rPr>
              <a:t>Insufficient information in records may include:</a:t>
            </a:r>
          </a:p>
          <a:p>
            <a:pPr marL="342900" indent="-342900" algn="l">
              <a:buFont typeface="Arial" panose="020B0604020202020204" pitchFamily="34" charset="0"/>
              <a:buChar char="•"/>
            </a:pPr>
            <a:r>
              <a:rPr lang="en-US" sz="2000" b="0" i="0" dirty="0">
                <a:solidFill>
                  <a:srgbClr val="000000"/>
                </a:solidFill>
                <a:effectLst/>
                <a:latin typeface="Open Sans" panose="020B0606030504020204" pitchFamily="34" charset="0"/>
              </a:rPr>
              <a:t>Harvest records that do not include the field identification</a:t>
            </a:r>
          </a:p>
          <a:p>
            <a:pPr marL="342900" indent="-342900" algn="l">
              <a:buFont typeface="Arial" panose="020B0604020202020204" pitchFamily="34" charset="0"/>
              <a:buChar char="•"/>
            </a:pPr>
            <a:r>
              <a:rPr lang="en-US" sz="2000" b="0" i="0" dirty="0">
                <a:solidFill>
                  <a:srgbClr val="000000"/>
                </a:solidFill>
                <a:effectLst/>
                <a:latin typeface="Open Sans" panose="020B0606030504020204" pitchFamily="34" charset="0"/>
              </a:rPr>
              <a:t>Sanitation records that do not include a signature line</a:t>
            </a:r>
          </a:p>
          <a:p>
            <a:pPr marL="342900" indent="-342900" algn="l">
              <a:buFont typeface="Arial" panose="020B0604020202020204" pitchFamily="34" charset="0"/>
              <a:buChar char="•"/>
            </a:pPr>
            <a:r>
              <a:rPr lang="en-US" sz="2000" b="0" i="0" dirty="0">
                <a:solidFill>
                  <a:srgbClr val="000000"/>
                </a:solidFill>
                <a:effectLst/>
                <a:latin typeface="Open Sans" panose="020B0606030504020204" pitchFamily="34" charset="0"/>
              </a:rPr>
              <a:t>No space on a form for lot numbers to record incoming ingredients</a:t>
            </a:r>
          </a:p>
          <a:p>
            <a:pPr algn="l"/>
            <a:endParaRPr lang="en-US" sz="2000" dirty="0">
              <a:solidFill>
                <a:srgbClr val="000000"/>
              </a:solidFill>
              <a:latin typeface="Open Sans" panose="020B0606030504020204" pitchFamily="34" charset="0"/>
            </a:endParaRPr>
          </a:p>
          <a:p>
            <a:pPr algn="l"/>
            <a:r>
              <a:rPr lang="en-US" sz="2000" b="0" i="0" dirty="0">
                <a:solidFill>
                  <a:srgbClr val="000000"/>
                </a:solidFill>
                <a:effectLst/>
                <a:latin typeface="Open Sans" panose="020B0606030504020204" pitchFamily="34" charset="0"/>
              </a:rPr>
              <a:t>Resources to help develop recordkeeping practices:</a:t>
            </a:r>
          </a:p>
          <a:p>
            <a:pPr marL="342900" indent="-342900" algn="l">
              <a:buFont typeface="Arial" panose="020B0604020202020204" pitchFamily="34" charset="0"/>
              <a:buChar char="•"/>
            </a:pPr>
            <a:r>
              <a:rPr lang="en-US" sz="2000" b="0" i="0" dirty="0">
                <a:solidFill>
                  <a:srgbClr val="000000"/>
                </a:solidFill>
                <a:effectLst/>
                <a:latin typeface="Open Sans" panose="020B0606030504020204" pitchFamily="34" charset="0"/>
                <a:hlinkClick r:id="rId2"/>
              </a:rPr>
              <a:t>https://attra.ncat.org/product/documentation-forms-for-organic-crop-and-livestock-producers/</a:t>
            </a:r>
            <a:r>
              <a:rPr lang="en-US" sz="2000" dirty="0">
                <a:solidFill>
                  <a:srgbClr val="000000"/>
                </a:solidFill>
                <a:latin typeface="Open Sans" panose="020B0606030504020204" pitchFamily="34" charset="0"/>
              </a:rPr>
              <a:t> </a:t>
            </a:r>
          </a:p>
          <a:p>
            <a:pPr marL="342900" indent="-342900" algn="l">
              <a:buFont typeface="Arial" panose="020B0604020202020204" pitchFamily="34" charset="0"/>
              <a:buChar char="•"/>
            </a:pPr>
            <a:r>
              <a:rPr lang="en-US" sz="2000" b="0" i="0" dirty="0">
                <a:solidFill>
                  <a:srgbClr val="000000"/>
                </a:solidFill>
                <a:effectLst/>
                <a:latin typeface="Open Sans" panose="020B0606030504020204" pitchFamily="34" charset="0"/>
                <a:hlinkClick r:id="rId3"/>
              </a:rPr>
              <a:t>https://www.ams.usda.gov/sites/default/files/media/2602.pdf</a:t>
            </a:r>
            <a:r>
              <a:rPr lang="en-US" sz="2000" b="0" i="0" dirty="0">
                <a:solidFill>
                  <a:srgbClr val="000000"/>
                </a:solidFill>
                <a:effectLst/>
                <a:latin typeface="Open Sans" panose="020B0606030504020204" pitchFamily="34" charset="0"/>
              </a:rPr>
              <a:t> </a:t>
            </a:r>
          </a:p>
          <a:p>
            <a:endParaRPr lang="en-US" sz="1800" dirty="0"/>
          </a:p>
        </p:txBody>
      </p:sp>
    </p:spTree>
    <p:extLst>
      <p:ext uri="{BB962C8B-B14F-4D97-AF65-F5344CB8AC3E}">
        <p14:creationId xmlns:p14="http://schemas.microsoft.com/office/powerpoint/2010/main" val="2617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0BF8-475A-4EF1-A800-E2E529A420EA}"/>
              </a:ext>
            </a:extLst>
          </p:cNvPr>
          <p:cNvSpPr>
            <a:spLocks noGrp="1"/>
          </p:cNvSpPr>
          <p:nvPr>
            <p:ph type="title"/>
          </p:nvPr>
        </p:nvSpPr>
        <p:spPr/>
        <p:txBody>
          <a:bodyPr/>
          <a:lstStyle/>
          <a:p>
            <a:r>
              <a:rPr lang="en-US" dirty="0"/>
              <a:t>Special Audit Considerations</a:t>
            </a:r>
          </a:p>
        </p:txBody>
      </p:sp>
      <p:sp>
        <p:nvSpPr>
          <p:cNvPr id="3" name="Content Placeholder 2">
            <a:extLst>
              <a:ext uri="{FF2B5EF4-FFF2-40B4-BE49-F238E27FC236}">
                <a16:creationId xmlns:a16="http://schemas.microsoft.com/office/drawing/2014/main" id="{296656C4-EEB3-4D81-9779-2CBF30EDF5F0}"/>
              </a:ext>
            </a:extLst>
          </p:cNvPr>
          <p:cNvSpPr>
            <a:spLocks noGrp="1"/>
          </p:cNvSpPr>
          <p:nvPr>
            <p:ph sz="half" idx="1"/>
          </p:nvPr>
        </p:nvSpPr>
        <p:spPr>
          <a:xfrm>
            <a:off x="304800" y="2315926"/>
            <a:ext cx="5689600" cy="2232011"/>
          </a:xfrm>
        </p:spPr>
        <p:txBody>
          <a:bodyPr/>
          <a:lstStyle/>
          <a:p>
            <a:r>
              <a:rPr lang="en-US" dirty="0"/>
              <a:t>A mass balance is conducted to ensure that the amount of organic goods sold matches the production capacity of the operation based on inputs.  </a:t>
            </a:r>
          </a:p>
        </p:txBody>
      </p:sp>
      <p:sp>
        <p:nvSpPr>
          <p:cNvPr id="4" name="Content Placeholder 3">
            <a:extLst>
              <a:ext uri="{FF2B5EF4-FFF2-40B4-BE49-F238E27FC236}">
                <a16:creationId xmlns:a16="http://schemas.microsoft.com/office/drawing/2014/main" id="{B14B4DB2-A823-4187-A1F1-53A90B5DB8F6}"/>
              </a:ext>
            </a:extLst>
          </p:cNvPr>
          <p:cNvSpPr>
            <a:spLocks noGrp="1"/>
          </p:cNvSpPr>
          <p:nvPr>
            <p:ph sz="half" idx="2"/>
          </p:nvPr>
        </p:nvSpPr>
        <p:spPr>
          <a:xfrm>
            <a:off x="6197600" y="2315926"/>
            <a:ext cx="5689600" cy="4237274"/>
          </a:xfrm>
        </p:spPr>
        <p:txBody>
          <a:bodyPr/>
          <a:lstStyle/>
          <a:p>
            <a:r>
              <a:rPr lang="en-US" dirty="0"/>
              <a:t>The intent of the traceback audit is to demonstrate that an organic product can be traced back to its origin in the operation. A product sold, finished good, or livestock is selected; the inspector attempts to identify linking elements on the client’s records (lot numbers, invoice numbers, etc.) to verify that the product (or ingredients or animal) can be traced back to the field of origin or supplier. </a:t>
            </a:r>
          </a:p>
        </p:txBody>
      </p:sp>
      <p:sp>
        <p:nvSpPr>
          <p:cNvPr id="5" name="TextBox 4">
            <a:extLst>
              <a:ext uri="{FF2B5EF4-FFF2-40B4-BE49-F238E27FC236}">
                <a16:creationId xmlns:a16="http://schemas.microsoft.com/office/drawing/2014/main" id="{A4181D6E-6CB1-4DB2-A20B-876A910C4913}"/>
              </a:ext>
            </a:extLst>
          </p:cNvPr>
          <p:cNvSpPr txBox="1"/>
          <p:nvPr/>
        </p:nvSpPr>
        <p:spPr>
          <a:xfrm>
            <a:off x="304800" y="1696453"/>
            <a:ext cx="5689600" cy="523220"/>
          </a:xfrm>
          <a:prstGeom prst="rect">
            <a:avLst/>
          </a:prstGeom>
          <a:noFill/>
        </p:spPr>
        <p:txBody>
          <a:bodyPr wrap="square" rtlCol="0">
            <a:spAutoFit/>
          </a:bodyPr>
          <a:lstStyle/>
          <a:p>
            <a:pPr algn="ctr"/>
            <a:r>
              <a:rPr lang="en-US" sz="2800" dirty="0">
                <a:solidFill>
                  <a:srgbClr val="2E1A47"/>
                </a:solidFill>
                <a:latin typeface="Arial" panose="020B0604020202020204" pitchFamily="34" charset="0"/>
                <a:cs typeface="Arial" panose="020B0604020202020204" pitchFamily="34" charset="0"/>
              </a:rPr>
              <a:t>Mass Balance</a:t>
            </a:r>
          </a:p>
        </p:txBody>
      </p:sp>
      <p:sp>
        <p:nvSpPr>
          <p:cNvPr id="6" name="TextBox 5">
            <a:extLst>
              <a:ext uri="{FF2B5EF4-FFF2-40B4-BE49-F238E27FC236}">
                <a16:creationId xmlns:a16="http://schemas.microsoft.com/office/drawing/2014/main" id="{E01E64ED-D480-442C-A297-00D2D696B9DD}"/>
              </a:ext>
            </a:extLst>
          </p:cNvPr>
          <p:cNvSpPr txBox="1"/>
          <p:nvPr/>
        </p:nvSpPr>
        <p:spPr>
          <a:xfrm>
            <a:off x="6197600" y="1701390"/>
            <a:ext cx="5689600" cy="523220"/>
          </a:xfrm>
          <a:prstGeom prst="rect">
            <a:avLst/>
          </a:prstGeom>
          <a:noFill/>
        </p:spPr>
        <p:txBody>
          <a:bodyPr wrap="square" rtlCol="0">
            <a:spAutoFit/>
          </a:bodyPr>
          <a:lstStyle/>
          <a:p>
            <a:pPr algn="ctr"/>
            <a:r>
              <a:rPr lang="en-US" sz="2800" dirty="0">
                <a:solidFill>
                  <a:srgbClr val="2E1A47"/>
                </a:solidFill>
                <a:latin typeface="Arial" panose="020B0604020202020204" pitchFamily="34" charset="0"/>
                <a:cs typeface="Arial" panose="020B0604020202020204" pitchFamily="34" charset="0"/>
              </a:rPr>
              <a:t>Traceback</a:t>
            </a:r>
          </a:p>
        </p:txBody>
      </p:sp>
      <p:pic>
        <p:nvPicPr>
          <p:cNvPr id="8" name="Picture 7" descr="Icon&#10;&#10;Description automatically generated with medium confidence">
            <a:extLst>
              <a:ext uri="{FF2B5EF4-FFF2-40B4-BE49-F238E27FC236}">
                <a16:creationId xmlns:a16="http://schemas.microsoft.com/office/drawing/2014/main" id="{31132148-F04D-4C59-B46B-4C64C96BE84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124026" y="3551898"/>
            <a:ext cx="5167262" cy="3219297"/>
          </a:xfrm>
          <a:prstGeom prst="rect">
            <a:avLst/>
          </a:prstGeom>
        </p:spPr>
      </p:pic>
      <p:sp>
        <p:nvSpPr>
          <p:cNvPr id="9" name="TextBox 8">
            <a:extLst>
              <a:ext uri="{FF2B5EF4-FFF2-40B4-BE49-F238E27FC236}">
                <a16:creationId xmlns:a16="http://schemas.microsoft.com/office/drawing/2014/main" id="{7D4F55CE-76BE-4857-BADE-A8163CD0A21C}"/>
              </a:ext>
            </a:extLst>
          </p:cNvPr>
          <p:cNvSpPr txBox="1"/>
          <p:nvPr/>
        </p:nvSpPr>
        <p:spPr>
          <a:xfrm>
            <a:off x="586941" y="4489666"/>
            <a:ext cx="926432" cy="400110"/>
          </a:xfrm>
          <a:prstGeom prst="rect">
            <a:avLst/>
          </a:prstGeom>
          <a:noFill/>
        </p:spPr>
        <p:txBody>
          <a:bodyPr wrap="square" rtlCol="0">
            <a:spAutoFit/>
          </a:bodyPr>
          <a:lstStyle/>
          <a:p>
            <a:r>
              <a:rPr lang="en-US" sz="2000" dirty="0">
                <a:solidFill>
                  <a:srgbClr val="2E1A47"/>
                </a:solidFill>
                <a:latin typeface="+mj-lt"/>
              </a:rPr>
              <a:t>Inputs</a:t>
            </a:r>
          </a:p>
        </p:txBody>
      </p:sp>
      <p:sp>
        <p:nvSpPr>
          <p:cNvPr id="10" name="TextBox 9">
            <a:extLst>
              <a:ext uri="{FF2B5EF4-FFF2-40B4-BE49-F238E27FC236}">
                <a16:creationId xmlns:a16="http://schemas.microsoft.com/office/drawing/2014/main" id="{979F3AC8-2520-40A4-A89A-8E210085F328}"/>
              </a:ext>
            </a:extLst>
          </p:cNvPr>
          <p:cNvSpPr txBox="1"/>
          <p:nvPr/>
        </p:nvSpPr>
        <p:spPr>
          <a:xfrm>
            <a:off x="4122588" y="4453660"/>
            <a:ext cx="1240890" cy="707886"/>
          </a:xfrm>
          <a:prstGeom prst="rect">
            <a:avLst/>
          </a:prstGeom>
          <a:noFill/>
        </p:spPr>
        <p:txBody>
          <a:bodyPr wrap="square" rtlCol="0">
            <a:spAutoFit/>
          </a:bodyPr>
          <a:lstStyle/>
          <a:p>
            <a:pPr algn="ctr"/>
            <a:r>
              <a:rPr lang="en-US" sz="2000" dirty="0">
                <a:solidFill>
                  <a:srgbClr val="2E1A47"/>
                </a:solidFill>
                <a:latin typeface="+mj-lt"/>
              </a:rPr>
              <a:t>Products Sold</a:t>
            </a:r>
          </a:p>
        </p:txBody>
      </p:sp>
    </p:spTree>
    <p:extLst>
      <p:ext uri="{BB962C8B-B14F-4D97-AF65-F5344CB8AC3E}">
        <p14:creationId xmlns:p14="http://schemas.microsoft.com/office/powerpoint/2010/main" val="200826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4BE6-7551-4E69-8F17-1EB30AC7055F}"/>
              </a:ext>
            </a:extLst>
          </p:cNvPr>
          <p:cNvSpPr>
            <a:spLocks noGrp="1"/>
          </p:cNvSpPr>
          <p:nvPr>
            <p:ph type="title"/>
          </p:nvPr>
        </p:nvSpPr>
        <p:spPr/>
        <p:txBody>
          <a:bodyPr/>
          <a:lstStyle/>
          <a:p>
            <a:r>
              <a:rPr lang="en-US" dirty="0"/>
              <a:t>Enforcement of Organic Regulations</a:t>
            </a:r>
          </a:p>
        </p:txBody>
      </p:sp>
      <p:sp>
        <p:nvSpPr>
          <p:cNvPr id="3" name="Content Placeholder 2">
            <a:extLst>
              <a:ext uri="{FF2B5EF4-FFF2-40B4-BE49-F238E27FC236}">
                <a16:creationId xmlns:a16="http://schemas.microsoft.com/office/drawing/2014/main" id="{CC22F69C-43F3-4A13-AB4D-548A97241E34}"/>
              </a:ext>
            </a:extLst>
          </p:cNvPr>
          <p:cNvSpPr>
            <a:spLocks noGrp="1"/>
          </p:cNvSpPr>
          <p:nvPr>
            <p:ph sz="half" idx="1"/>
          </p:nvPr>
        </p:nvSpPr>
        <p:spPr>
          <a:xfrm>
            <a:off x="480932" y="1734531"/>
            <a:ext cx="6894426" cy="4800600"/>
          </a:xfrm>
        </p:spPr>
        <p:txBody>
          <a:bodyPr/>
          <a:lstStyle/>
          <a:p>
            <a:pPr marL="285750" marR="0" indent="-285750" algn="l">
              <a:buFont typeface="Arial" panose="020B0604020202020204" pitchFamily="34" charset="0"/>
              <a:buChar char="•"/>
            </a:pPr>
            <a:r>
              <a:rPr lang="en-US" sz="2000" b="0" i="0" u="none" strike="noStrike" baseline="0" dirty="0">
                <a:latin typeface="Arial" panose="020B0604020202020204" pitchFamily="34" charset="0"/>
              </a:rPr>
              <a:t>The USDA investigates reported or suspected violations of the organic regulations, often with the help of organic certifiers</a:t>
            </a:r>
          </a:p>
          <a:p>
            <a:pPr marL="742950" lvl="1" indent="-285750">
              <a:buFont typeface="Arial" panose="020B0604020202020204" pitchFamily="34" charset="0"/>
              <a:buChar char="•"/>
            </a:pPr>
            <a:r>
              <a:rPr lang="en-US" sz="1800" dirty="0">
                <a:solidFill>
                  <a:srgbClr val="2E1A47"/>
                </a:solidFill>
                <a:latin typeface="Arial" panose="020B0604020202020204" pitchFamily="34" charset="0"/>
                <a:cs typeface="Arial" panose="020B0604020202020204" pitchFamily="34" charset="0"/>
              </a:rPr>
              <a:t>Willful violations of the regulations may result in loss of certification (if applicable) and/or civil penalties of up to $11,000 per violation.  These penalties may be levied against both certified and uncertified operations.</a:t>
            </a:r>
          </a:p>
          <a:p>
            <a:pPr marL="285750" indent="-285750">
              <a:buFont typeface="Arial" panose="020B0604020202020204" pitchFamily="34" charset="0"/>
              <a:buChar char="•"/>
            </a:pPr>
            <a:r>
              <a:rPr lang="en-US" sz="2000" b="0" i="0" u="none" strike="noStrike" baseline="0" dirty="0">
                <a:latin typeface="Arial" panose="020B0604020202020204" pitchFamily="34" charset="0"/>
              </a:rPr>
              <a:t>Anyone can report a suspected violation to the USDA: </a:t>
            </a:r>
            <a:r>
              <a:rPr lang="en-US" sz="2000" b="0" i="0" u="none" strike="noStrike" baseline="0" dirty="0">
                <a:latin typeface="Arial" panose="020B0604020202020204" pitchFamily="34" charset="0"/>
                <a:hlinkClick r:id="rId3"/>
              </a:rPr>
              <a:t>https://www.ams.usda.gov/services/enforcement/organic/file-complaint</a:t>
            </a:r>
            <a:r>
              <a:rPr lang="en-US" sz="2000" b="0" i="0" u="none" strike="noStrike" baseline="0" dirty="0">
                <a:latin typeface="Arial" panose="020B0604020202020204" pitchFamily="34" charset="0"/>
              </a:rPr>
              <a:t>   </a:t>
            </a:r>
          </a:p>
          <a:p>
            <a:pPr marL="285750" marR="0" indent="-285750" algn="l">
              <a:buFont typeface="Arial" panose="020B0604020202020204" pitchFamily="34" charset="0"/>
              <a:buChar char="•"/>
            </a:pPr>
            <a:r>
              <a:rPr lang="en-US" sz="2000" b="0" i="0" u="none" strike="noStrike" baseline="0" dirty="0">
                <a:latin typeface="Arial" panose="020B0604020202020204" pitchFamily="34" charset="0"/>
              </a:rPr>
              <a:t>Certifiers conduct periodic residue testing of organic products to monitor compliance</a:t>
            </a:r>
          </a:p>
          <a:p>
            <a:pPr marL="285750" marR="0" indent="-285750" algn="l">
              <a:buFont typeface="Arial" panose="020B0604020202020204" pitchFamily="34" charset="0"/>
              <a:buChar char="•"/>
            </a:pPr>
            <a:r>
              <a:rPr lang="en-US" sz="2000" dirty="0"/>
              <a:t>Certifiers also conduct unannounced inspections of operations to monitor compliance</a:t>
            </a:r>
            <a:r>
              <a:rPr lang="en-US" sz="2000" b="0" i="0" u="none" strike="noStrike" baseline="0" dirty="0">
                <a:latin typeface="Arial" panose="020B0604020202020204" pitchFamily="34" charset="0"/>
              </a:rPr>
              <a:t> </a:t>
            </a:r>
          </a:p>
          <a:p>
            <a:r>
              <a:rPr lang="en-US" sz="1800" b="0" i="0" u="none" strike="noStrike" baseline="0" dirty="0">
                <a:solidFill>
                  <a:srgbClr val="FFFFFF"/>
                </a:solidFill>
                <a:latin typeface="Calibri" panose="020F0502020204030204" pitchFamily="34" charset="0"/>
              </a:rPr>
              <a:t> </a:t>
            </a:r>
            <a:endParaRPr lang="en-US" dirty="0"/>
          </a:p>
        </p:txBody>
      </p:sp>
      <p:pic>
        <p:nvPicPr>
          <p:cNvPr id="6" name="Picture 5">
            <a:extLst>
              <a:ext uri="{FF2B5EF4-FFF2-40B4-BE49-F238E27FC236}">
                <a16:creationId xmlns:a16="http://schemas.microsoft.com/office/drawing/2014/main" id="{2102F63A-0B2C-4B59-9FD7-6A27EB87E9C9}"/>
              </a:ext>
            </a:extLst>
          </p:cNvPr>
          <p:cNvPicPr>
            <a:picLocks noChangeAspect="1"/>
          </p:cNvPicPr>
          <p:nvPr/>
        </p:nvPicPr>
        <p:blipFill rotWithShape="1">
          <a:blip r:embed="rId4"/>
          <a:srcRect l="2553" t="1838" r="2553" b="22789"/>
          <a:stretch/>
        </p:blipFill>
        <p:spPr>
          <a:xfrm>
            <a:off x="7880808" y="1866881"/>
            <a:ext cx="3685881" cy="4367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492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1BB7-5A1C-49AA-BC58-2D764060A6CC}"/>
              </a:ext>
            </a:extLst>
          </p:cNvPr>
          <p:cNvSpPr>
            <a:spLocks noGrp="1"/>
          </p:cNvSpPr>
          <p:nvPr>
            <p:ph type="title"/>
          </p:nvPr>
        </p:nvSpPr>
        <p:spPr>
          <a:xfrm>
            <a:off x="304800" y="806116"/>
            <a:ext cx="11582400" cy="685800"/>
          </a:xfrm>
        </p:spPr>
        <p:txBody>
          <a:bodyPr/>
          <a:lstStyle/>
          <a:p>
            <a:r>
              <a:rPr lang="en-US" dirty="0"/>
              <a:t>Resources</a:t>
            </a:r>
          </a:p>
        </p:txBody>
      </p:sp>
      <p:sp>
        <p:nvSpPr>
          <p:cNvPr id="3" name="Content Placeholder 2">
            <a:extLst>
              <a:ext uri="{FF2B5EF4-FFF2-40B4-BE49-F238E27FC236}">
                <a16:creationId xmlns:a16="http://schemas.microsoft.com/office/drawing/2014/main" id="{8EF6B918-F87E-414F-B6F4-1CEE91215023}"/>
              </a:ext>
            </a:extLst>
          </p:cNvPr>
          <p:cNvSpPr>
            <a:spLocks noGrp="1"/>
          </p:cNvSpPr>
          <p:nvPr>
            <p:ph sz="half" idx="1"/>
          </p:nvPr>
        </p:nvSpPr>
        <p:spPr>
          <a:xfrm>
            <a:off x="304799" y="1343525"/>
            <a:ext cx="11582399" cy="4800600"/>
          </a:xfrm>
        </p:spPr>
        <p:txBody>
          <a:bodyPr/>
          <a:lstStyle/>
          <a:p>
            <a:r>
              <a:rPr lang="en-US" dirty="0"/>
              <a:t>CU Organic Program Homepage </a:t>
            </a:r>
          </a:p>
          <a:p>
            <a:r>
              <a:rPr lang="en-US" dirty="0">
                <a:hlinkClick r:id="rId2"/>
              </a:rPr>
              <a:t>https://www.clemson.edu/public/regulatory/organic/index.html</a:t>
            </a:r>
            <a:r>
              <a:rPr lang="en-US" dirty="0"/>
              <a:t> </a:t>
            </a:r>
          </a:p>
          <a:p>
            <a:r>
              <a:rPr lang="en-US" dirty="0"/>
              <a:t>USDA NOP Livestock Producer Guide</a:t>
            </a:r>
          </a:p>
          <a:p>
            <a:r>
              <a:rPr lang="en-US" dirty="0">
                <a:hlinkClick r:id="rId3"/>
              </a:rPr>
              <a:t>https://www.ams.usda.gov/sites/default/files/media/LivestockProducersGuide.pdf</a:t>
            </a:r>
            <a:endParaRPr lang="en-US" dirty="0"/>
          </a:p>
          <a:p>
            <a:r>
              <a:rPr lang="en-US" dirty="0"/>
              <a:t>USDA NOP Crop Producer Guide</a:t>
            </a:r>
          </a:p>
          <a:p>
            <a:r>
              <a:rPr lang="en-US" dirty="0">
                <a:hlinkClick r:id="rId4"/>
              </a:rPr>
              <a:t>https://www.ams.usda.gov/sites/default/files/media/CropProducersGuide.pdf</a:t>
            </a:r>
            <a:endParaRPr lang="en-US" dirty="0"/>
          </a:p>
          <a:p>
            <a:r>
              <a:rPr lang="en-US" dirty="0"/>
              <a:t>USDA NOP Processor Guide</a:t>
            </a:r>
          </a:p>
          <a:p>
            <a:r>
              <a:rPr lang="en-US" dirty="0">
                <a:hlinkClick r:id="rId5"/>
              </a:rPr>
              <a:t>https://www.ams.usda.gov/sites/default/files/media/ProcessorsGuide.pdf</a:t>
            </a:r>
            <a:r>
              <a:rPr lang="en-US" dirty="0"/>
              <a:t>  </a:t>
            </a:r>
          </a:p>
          <a:p>
            <a:r>
              <a:rPr lang="en-US" dirty="0"/>
              <a:t>USDA NOP Handbook</a:t>
            </a:r>
          </a:p>
          <a:p>
            <a:r>
              <a:rPr lang="en-US" dirty="0">
                <a:hlinkClick r:id="rId6"/>
              </a:rPr>
              <a:t>https://www.ams.usda.gov/rules-regulations/organic/handbook</a:t>
            </a:r>
            <a:endParaRPr lang="en-US" dirty="0"/>
          </a:p>
          <a:p>
            <a:r>
              <a:rPr lang="en-US" dirty="0"/>
              <a:t>CU Organic Resource Page</a:t>
            </a:r>
          </a:p>
          <a:p>
            <a:r>
              <a:rPr lang="en-US" dirty="0">
                <a:hlinkClick r:id="rId7"/>
              </a:rPr>
              <a:t>https://www.clemson.edu/public/regulatory/organic/resources.html</a:t>
            </a:r>
            <a:r>
              <a:rPr lang="en-US" dirty="0"/>
              <a:t> </a:t>
            </a:r>
          </a:p>
        </p:txBody>
      </p:sp>
    </p:spTree>
    <p:extLst>
      <p:ext uri="{BB962C8B-B14F-4D97-AF65-F5344CB8AC3E}">
        <p14:creationId xmlns:p14="http://schemas.microsoft.com/office/powerpoint/2010/main" val="66165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A080-A326-4AAF-AD01-45D4E719E5AB}"/>
              </a:ext>
            </a:extLst>
          </p:cNvPr>
          <p:cNvSpPr>
            <a:spLocks noGrp="1"/>
          </p:cNvSpPr>
          <p:nvPr>
            <p:ph type="title"/>
          </p:nvPr>
        </p:nvSpPr>
        <p:spPr>
          <a:xfrm>
            <a:off x="152400" y="1106904"/>
            <a:ext cx="11887200" cy="1576137"/>
          </a:xfrm>
        </p:spPr>
        <p:txBody>
          <a:bodyPr/>
          <a:lstStyle/>
          <a:p>
            <a:r>
              <a:rPr lang="en-US" dirty="0"/>
              <a:t>Clemson University </a:t>
            </a:r>
            <a:br>
              <a:rPr lang="en-US" dirty="0"/>
            </a:br>
            <a:r>
              <a:rPr lang="en-US" dirty="0"/>
              <a:t>Organic Certification Program Contacts</a:t>
            </a:r>
            <a:br>
              <a:rPr lang="en-US" dirty="0"/>
            </a:br>
            <a:r>
              <a:rPr lang="en-US" sz="2400" dirty="0">
                <a:hlinkClick r:id="rId3"/>
              </a:rPr>
              <a:t>https://www.clemson.edu/public/regulatory/organic/index.html</a:t>
            </a:r>
            <a:br>
              <a:rPr lang="en-US" dirty="0"/>
            </a:br>
            <a:endParaRPr lang="en-US" dirty="0"/>
          </a:p>
        </p:txBody>
      </p:sp>
      <p:sp>
        <p:nvSpPr>
          <p:cNvPr id="4" name="Content Placeholder 3">
            <a:extLst>
              <a:ext uri="{FF2B5EF4-FFF2-40B4-BE49-F238E27FC236}">
                <a16:creationId xmlns:a16="http://schemas.microsoft.com/office/drawing/2014/main" id="{53406500-DF71-4259-8C7F-117577A673B4}"/>
              </a:ext>
            </a:extLst>
          </p:cNvPr>
          <p:cNvSpPr>
            <a:spLocks noGrp="1"/>
          </p:cNvSpPr>
          <p:nvPr>
            <p:ph sz="half" idx="2"/>
          </p:nvPr>
        </p:nvSpPr>
        <p:spPr>
          <a:xfrm>
            <a:off x="2354178" y="2707105"/>
            <a:ext cx="3994485" cy="4411578"/>
          </a:xfrm>
        </p:spPr>
        <p:txBody>
          <a:bodyPr/>
          <a:lstStyle/>
          <a:p>
            <a:r>
              <a:rPr lang="en-US" sz="1800" dirty="0">
                <a:solidFill>
                  <a:srgbClr val="000000"/>
                </a:solidFill>
                <a:latin typeface="Trade Gothic"/>
              </a:rPr>
              <a:t>Jill Robinson</a:t>
            </a:r>
          </a:p>
          <a:p>
            <a:r>
              <a:rPr lang="en-US" sz="1800" b="1" dirty="0">
                <a:solidFill>
                  <a:srgbClr val="000000"/>
                </a:solidFill>
                <a:latin typeface="Trade Gothic"/>
              </a:rPr>
              <a:t>Organic Program Coordinator</a:t>
            </a:r>
          </a:p>
          <a:p>
            <a:r>
              <a:rPr lang="en-US" sz="1800" b="1" dirty="0">
                <a:solidFill>
                  <a:srgbClr val="000000"/>
                </a:solidFill>
                <a:latin typeface="Trade Gothic"/>
              </a:rPr>
              <a:t>Upstate </a:t>
            </a:r>
            <a:br>
              <a:rPr lang="en-US" sz="1800" dirty="0">
                <a:solidFill>
                  <a:srgbClr val="000000"/>
                </a:solidFill>
                <a:latin typeface="Trade Gothic"/>
              </a:rPr>
            </a:br>
            <a:r>
              <a:rPr lang="en-US" sz="1800" dirty="0">
                <a:solidFill>
                  <a:srgbClr val="000000"/>
                </a:solidFill>
                <a:latin typeface="Trade Gothic"/>
              </a:rPr>
              <a:t>Phone: 864-646-2128</a:t>
            </a:r>
            <a:br>
              <a:rPr lang="en-US" sz="1800" dirty="0">
                <a:solidFill>
                  <a:srgbClr val="000000"/>
                </a:solidFill>
                <a:latin typeface="Trade Gothic"/>
              </a:rPr>
            </a:br>
            <a:r>
              <a:rPr lang="en-US" sz="1800" dirty="0">
                <a:solidFill>
                  <a:srgbClr val="000000"/>
                </a:solidFill>
                <a:latin typeface="Trade Gothic"/>
              </a:rPr>
              <a:t>Email: </a:t>
            </a:r>
            <a:r>
              <a:rPr lang="en-US" sz="1800" b="1" u="sng" dirty="0">
                <a:solidFill>
                  <a:srgbClr val="522D80"/>
                </a:solidFill>
                <a:latin typeface="Trade Gothic Condensed"/>
                <a:hlinkClick r:id="rId4"/>
              </a:rPr>
              <a:t>jill6@clemson.edu</a:t>
            </a:r>
            <a:endParaRPr lang="en-US" sz="1800" b="1" u="sng" dirty="0">
              <a:solidFill>
                <a:srgbClr val="522D80"/>
              </a:solidFill>
              <a:latin typeface="Trade Gothic Condensed"/>
            </a:endParaRPr>
          </a:p>
          <a:p>
            <a:pPr algn="l"/>
            <a:endParaRPr lang="en-US" sz="1800" b="0" i="0" dirty="0">
              <a:solidFill>
                <a:srgbClr val="000000"/>
              </a:solidFill>
              <a:effectLst/>
              <a:latin typeface="Trade Gothic"/>
            </a:endParaRPr>
          </a:p>
          <a:p>
            <a:pPr algn="l"/>
            <a:r>
              <a:rPr lang="en-US" sz="1800" b="0" i="0" dirty="0">
                <a:solidFill>
                  <a:srgbClr val="000000"/>
                </a:solidFill>
                <a:effectLst/>
                <a:latin typeface="Trade Gothic"/>
              </a:rPr>
              <a:t>Sandra Verderame</a:t>
            </a:r>
          </a:p>
          <a:p>
            <a:pPr algn="l"/>
            <a:r>
              <a:rPr lang="en-US" sz="1800" b="1" i="0" dirty="0">
                <a:solidFill>
                  <a:srgbClr val="000000"/>
                </a:solidFill>
                <a:effectLst/>
                <a:latin typeface="Trade Gothic"/>
              </a:rPr>
              <a:t>Administrative Coordinator</a:t>
            </a:r>
            <a:br>
              <a:rPr lang="en-US" sz="1800" b="0" i="0" dirty="0">
                <a:solidFill>
                  <a:srgbClr val="000000"/>
                </a:solidFill>
                <a:effectLst/>
                <a:latin typeface="Trade Gothic"/>
              </a:rPr>
            </a:br>
            <a:r>
              <a:rPr lang="en-US" sz="1800" b="0" i="0" dirty="0">
                <a:solidFill>
                  <a:srgbClr val="000000"/>
                </a:solidFill>
                <a:effectLst/>
                <a:latin typeface="Trade Gothic"/>
              </a:rPr>
              <a:t>Phone: 864-646-2131</a:t>
            </a:r>
            <a:br>
              <a:rPr lang="en-US" sz="1800" b="0" i="0" dirty="0">
                <a:solidFill>
                  <a:srgbClr val="000000"/>
                </a:solidFill>
                <a:effectLst/>
                <a:latin typeface="Trade Gothic"/>
              </a:rPr>
            </a:br>
            <a:r>
              <a:rPr lang="en-US" sz="1800" b="0" i="0" dirty="0">
                <a:solidFill>
                  <a:srgbClr val="000000"/>
                </a:solidFill>
                <a:effectLst/>
                <a:latin typeface="Trade Gothic"/>
              </a:rPr>
              <a:t>Email: </a:t>
            </a:r>
            <a:r>
              <a:rPr lang="en-US" sz="1800" b="1" i="0" u="sng" dirty="0">
                <a:solidFill>
                  <a:srgbClr val="522D80"/>
                </a:solidFill>
                <a:effectLst/>
                <a:latin typeface="Trade Gothic Condensed"/>
                <a:hlinkClick r:id="rId5"/>
              </a:rPr>
              <a:t>sandrav@clemson.edu</a:t>
            </a:r>
            <a:endParaRPr lang="en-US" sz="1800" b="1" i="0" u="sng" dirty="0">
              <a:solidFill>
                <a:srgbClr val="522D80"/>
              </a:solidFill>
              <a:effectLst/>
              <a:latin typeface="Trade Gothic Condensed"/>
            </a:endParaRPr>
          </a:p>
          <a:p>
            <a:endParaRPr lang="en-US" dirty="0"/>
          </a:p>
        </p:txBody>
      </p:sp>
      <p:sp>
        <p:nvSpPr>
          <p:cNvPr id="5" name="Content Placeholder 3">
            <a:extLst>
              <a:ext uri="{FF2B5EF4-FFF2-40B4-BE49-F238E27FC236}">
                <a16:creationId xmlns:a16="http://schemas.microsoft.com/office/drawing/2014/main" id="{3B8A0AF0-2348-4489-A285-1FA1EE13F96F}"/>
              </a:ext>
            </a:extLst>
          </p:cNvPr>
          <p:cNvSpPr txBox="1">
            <a:spLocks/>
          </p:cNvSpPr>
          <p:nvPr/>
        </p:nvSpPr>
        <p:spPr bwMode="auto">
          <a:xfrm>
            <a:off x="6348663" y="2695073"/>
            <a:ext cx="3994485" cy="44115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2400">
                <a:solidFill>
                  <a:srgbClr val="2E1A47"/>
                </a:solidFill>
                <a:latin typeface="Arial" panose="020B0604020202020204" pitchFamily="34" charset="0"/>
                <a:ea typeface="Verdana" charset="0"/>
                <a:cs typeface="Arial" panose="020B0604020202020204" pitchFamily="34" charset="0"/>
              </a:defRPr>
            </a:lvl1pPr>
            <a:lvl2pPr marL="4572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r>
              <a:rPr lang="en-US" sz="1800" kern="0" dirty="0">
                <a:solidFill>
                  <a:srgbClr val="000000"/>
                </a:solidFill>
                <a:latin typeface="Trade Gothic"/>
              </a:rPr>
              <a:t>Catherine McGuinn</a:t>
            </a:r>
          </a:p>
          <a:p>
            <a:r>
              <a:rPr lang="en-US" sz="1800" b="1" kern="0" dirty="0">
                <a:solidFill>
                  <a:srgbClr val="000000"/>
                </a:solidFill>
                <a:latin typeface="Trade Gothic"/>
              </a:rPr>
              <a:t>Organic Program Coordinator</a:t>
            </a:r>
            <a:br>
              <a:rPr lang="en-US" sz="1800" kern="0" dirty="0">
                <a:solidFill>
                  <a:srgbClr val="000000"/>
                </a:solidFill>
                <a:latin typeface="Trade Gothic"/>
              </a:rPr>
            </a:br>
            <a:r>
              <a:rPr lang="en-US" sz="1800" b="1" kern="0" dirty="0">
                <a:solidFill>
                  <a:srgbClr val="000000"/>
                </a:solidFill>
                <a:latin typeface="Trade Gothic"/>
              </a:rPr>
              <a:t>Midlands to the Coast</a:t>
            </a:r>
            <a:br>
              <a:rPr lang="en-US" sz="1800" kern="0" dirty="0">
                <a:solidFill>
                  <a:srgbClr val="000000"/>
                </a:solidFill>
                <a:latin typeface="Trade Gothic"/>
              </a:rPr>
            </a:br>
            <a:r>
              <a:rPr lang="en-US" sz="1800" kern="0" dirty="0">
                <a:solidFill>
                  <a:srgbClr val="000000"/>
                </a:solidFill>
                <a:latin typeface="Trade Gothic"/>
              </a:rPr>
              <a:t>Phone: 843-225-7064</a:t>
            </a:r>
            <a:br>
              <a:rPr lang="en-US" sz="1800" kern="0" dirty="0">
                <a:solidFill>
                  <a:srgbClr val="000000"/>
                </a:solidFill>
                <a:latin typeface="Trade Gothic"/>
              </a:rPr>
            </a:br>
            <a:r>
              <a:rPr lang="en-US" sz="1800" kern="0" dirty="0">
                <a:solidFill>
                  <a:srgbClr val="000000"/>
                </a:solidFill>
                <a:latin typeface="Trade Gothic"/>
              </a:rPr>
              <a:t>Email: </a:t>
            </a:r>
            <a:r>
              <a:rPr lang="en-US" sz="1800" b="1" u="sng" kern="0" dirty="0">
                <a:solidFill>
                  <a:srgbClr val="522D80"/>
                </a:solidFill>
                <a:latin typeface="Trade Gothic Condensed"/>
                <a:hlinkClick r:id="rId6"/>
              </a:rPr>
              <a:t>cpmcgui@clemson.edu</a:t>
            </a:r>
            <a:endParaRPr lang="en-US" sz="1800" kern="0" dirty="0">
              <a:solidFill>
                <a:srgbClr val="000000"/>
              </a:solidFill>
              <a:latin typeface="Trade Gothic"/>
            </a:endParaRPr>
          </a:p>
          <a:p>
            <a:endParaRPr lang="en-US" sz="1800" kern="0" dirty="0">
              <a:solidFill>
                <a:srgbClr val="000000"/>
              </a:solidFill>
              <a:latin typeface="Trade Gothic"/>
            </a:endParaRPr>
          </a:p>
          <a:p>
            <a:r>
              <a:rPr lang="en-US" sz="1800" kern="0" dirty="0">
                <a:solidFill>
                  <a:srgbClr val="000000"/>
                </a:solidFill>
                <a:latin typeface="Trade Gothic"/>
              </a:rPr>
              <a:t>Heather Holliday</a:t>
            </a:r>
          </a:p>
          <a:p>
            <a:r>
              <a:rPr lang="en-US" sz="1800" b="1" kern="0" dirty="0">
                <a:solidFill>
                  <a:srgbClr val="000000"/>
                </a:solidFill>
                <a:latin typeface="Trade Gothic"/>
              </a:rPr>
              <a:t>Assistant Director</a:t>
            </a:r>
            <a:br>
              <a:rPr lang="en-US" sz="1800" kern="0" dirty="0">
                <a:solidFill>
                  <a:srgbClr val="000000"/>
                </a:solidFill>
                <a:latin typeface="Trade Gothic"/>
              </a:rPr>
            </a:br>
            <a:r>
              <a:rPr lang="en-US" sz="1800" kern="0" dirty="0">
                <a:solidFill>
                  <a:srgbClr val="000000"/>
                </a:solidFill>
                <a:latin typeface="Trade Gothic"/>
              </a:rPr>
              <a:t>Phone: 864-646-2129</a:t>
            </a:r>
            <a:br>
              <a:rPr lang="en-US" sz="1800" kern="0" dirty="0">
                <a:solidFill>
                  <a:srgbClr val="000000"/>
                </a:solidFill>
                <a:latin typeface="Trade Gothic"/>
              </a:rPr>
            </a:br>
            <a:r>
              <a:rPr lang="en-US" sz="1800" kern="0" dirty="0">
                <a:solidFill>
                  <a:srgbClr val="000000"/>
                </a:solidFill>
                <a:latin typeface="Trade Gothic"/>
              </a:rPr>
              <a:t>Email: </a:t>
            </a:r>
            <a:r>
              <a:rPr lang="en-US" sz="1800" b="1" u="sng" kern="0" dirty="0">
                <a:solidFill>
                  <a:srgbClr val="522D80"/>
                </a:solidFill>
                <a:latin typeface="Trade Gothic Condensed"/>
                <a:hlinkClick r:id="rId7"/>
              </a:rPr>
              <a:t>hmarti2@clemson.edu</a:t>
            </a:r>
            <a:endParaRPr lang="en-US" sz="1800" b="1" u="sng" kern="0" dirty="0">
              <a:solidFill>
                <a:srgbClr val="522D80"/>
              </a:solidFill>
              <a:latin typeface="Trade Gothic Condensed"/>
            </a:endParaRPr>
          </a:p>
          <a:p>
            <a:endParaRPr lang="en-US" kern="0" dirty="0">
              <a:solidFill>
                <a:srgbClr val="000000"/>
              </a:solidFill>
              <a:latin typeface="Trade Gothic"/>
            </a:endParaRPr>
          </a:p>
          <a:p>
            <a:endParaRPr lang="en-US" kern="0" dirty="0">
              <a:solidFill>
                <a:srgbClr val="000000"/>
              </a:solidFill>
              <a:latin typeface="Trade Gothic"/>
            </a:endParaRPr>
          </a:p>
          <a:p>
            <a:endParaRPr lang="en-US" kern="0" dirty="0"/>
          </a:p>
        </p:txBody>
      </p:sp>
    </p:spTree>
    <p:extLst>
      <p:ext uri="{BB962C8B-B14F-4D97-AF65-F5344CB8AC3E}">
        <p14:creationId xmlns:p14="http://schemas.microsoft.com/office/powerpoint/2010/main" val="255011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A2F7-DF7E-40CD-BC42-5183057A9EC5}"/>
              </a:ext>
            </a:extLst>
          </p:cNvPr>
          <p:cNvSpPr>
            <a:spLocks noGrp="1"/>
          </p:cNvSpPr>
          <p:nvPr>
            <p:ph type="title"/>
          </p:nvPr>
        </p:nvSpPr>
        <p:spPr>
          <a:xfrm>
            <a:off x="304800" y="1060848"/>
            <a:ext cx="11575627" cy="609600"/>
          </a:xfrm>
        </p:spPr>
        <p:txBody>
          <a:bodyPr/>
          <a:lstStyle/>
          <a:p>
            <a:r>
              <a:rPr lang="en-US" dirty="0"/>
              <a:t>Interest in Organic Products and Market Trends</a:t>
            </a:r>
          </a:p>
        </p:txBody>
      </p:sp>
      <p:pic>
        <p:nvPicPr>
          <p:cNvPr id="2050" name="Picture 2">
            <a:extLst>
              <a:ext uri="{FF2B5EF4-FFF2-40B4-BE49-F238E27FC236}">
                <a16:creationId xmlns:a16="http://schemas.microsoft.com/office/drawing/2014/main" id="{1F3527F3-277F-447C-8212-5896A8A6B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2" y="2106154"/>
            <a:ext cx="6333067" cy="3562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31380A-9497-4798-BF53-50EE593646B7}"/>
              </a:ext>
            </a:extLst>
          </p:cNvPr>
          <p:cNvSpPr txBox="1"/>
          <p:nvPr/>
        </p:nvSpPr>
        <p:spPr>
          <a:xfrm>
            <a:off x="6892515" y="1919344"/>
            <a:ext cx="4918510" cy="3416320"/>
          </a:xfrm>
          <a:prstGeom prst="rect">
            <a:avLst/>
          </a:prstGeom>
          <a:noFill/>
        </p:spPr>
        <p:txBody>
          <a:bodyPr wrap="square" rtlCol="0">
            <a:spAutoFit/>
          </a:bodyPr>
          <a:lstStyle/>
          <a:p>
            <a:endParaRPr lang="en-US" dirty="0">
              <a:latin typeface="+mj-lt"/>
            </a:endParaRPr>
          </a:p>
          <a:p>
            <a:r>
              <a:rPr lang="en-US" dirty="0">
                <a:latin typeface="+mj-lt"/>
              </a:rPr>
              <a:t>“The only thing that constrained growth in the organic food sector was supply,” said Angela </a:t>
            </a:r>
            <a:r>
              <a:rPr lang="en-US" dirty="0" err="1">
                <a:latin typeface="+mj-lt"/>
              </a:rPr>
              <a:t>Jagiello</a:t>
            </a:r>
            <a:r>
              <a:rPr lang="en-US" dirty="0">
                <a:latin typeface="+mj-lt"/>
              </a:rPr>
              <a:t>, Director of Education &amp; Insights for the Organic Trade Association. </a:t>
            </a:r>
          </a:p>
          <a:p>
            <a:endParaRPr lang="en-US" dirty="0">
              <a:latin typeface="+mj-lt"/>
            </a:endParaRPr>
          </a:p>
          <a:p>
            <a:r>
              <a:rPr lang="en-US" dirty="0">
                <a:latin typeface="+mj-lt"/>
              </a:rPr>
              <a:t>“Across all the organic categories, growth was limited by supply, causing producers, distributors, retailers and brands to wonder where numbers would have peaked if supply could have been met!”</a:t>
            </a:r>
          </a:p>
          <a:p>
            <a:endParaRPr lang="en-US" dirty="0">
              <a:latin typeface="+mj-lt"/>
            </a:endParaRPr>
          </a:p>
        </p:txBody>
      </p:sp>
      <p:sp>
        <p:nvSpPr>
          <p:cNvPr id="11" name="TextBox 10">
            <a:extLst>
              <a:ext uri="{FF2B5EF4-FFF2-40B4-BE49-F238E27FC236}">
                <a16:creationId xmlns:a16="http://schemas.microsoft.com/office/drawing/2014/main" id="{30DD3E15-0691-4785-B25B-498A55EE8C4D}"/>
              </a:ext>
            </a:extLst>
          </p:cNvPr>
          <p:cNvSpPr txBox="1"/>
          <p:nvPr/>
        </p:nvSpPr>
        <p:spPr>
          <a:xfrm>
            <a:off x="2758753" y="6117678"/>
            <a:ext cx="6848214" cy="307777"/>
          </a:xfrm>
          <a:prstGeom prst="rect">
            <a:avLst/>
          </a:prstGeom>
          <a:noFill/>
        </p:spPr>
        <p:txBody>
          <a:bodyPr wrap="square" rtlCol="0">
            <a:spAutoFit/>
          </a:bodyPr>
          <a:lstStyle/>
          <a:p>
            <a:r>
              <a:rPr lang="en-US" sz="1400" dirty="0"/>
              <a:t>Information from the Organic Trade Association: </a:t>
            </a:r>
            <a:r>
              <a:rPr lang="en-US" sz="1400" dirty="0">
                <a:hlinkClick r:id="rId3"/>
              </a:rPr>
              <a:t>https://ota.com/news/press-releases/21755</a:t>
            </a:r>
            <a:r>
              <a:rPr lang="en-US" sz="1400" dirty="0"/>
              <a:t> </a:t>
            </a:r>
          </a:p>
        </p:txBody>
      </p:sp>
    </p:spTree>
    <p:extLst>
      <p:ext uri="{BB962C8B-B14F-4D97-AF65-F5344CB8AC3E}">
        <p14:creationId xmlns:p14="http://schemas.microsoft.com/office/powerpoint/2010/main" val="86348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6968-578F-4DA2-B523-374E67A0D931}"/>
              </a:ext>
            </a:extLst>
          </p:cNvPr>
          <p:cNvSpPr>
            <a:spLocks noGrp="1"/>
          </p:cNvSpPr>
          <p:nvPr>
            <p:ph type="title"/>
          </p:nvPr>
        </p:nvSpPr>
        <p:spPr>
          <a:xfrm>
            <a:off x="306916" y="969207"/>
            <a:ext cx="11582400" cy="612648"/>
          </a:xfrm>
        </p:spPr>
        <p:txBody>
          <a:bodyPr wrap="square" anchor="ctr">
            <a:normAutofit/>
          </a:bodyPr>
          <a:lstStyle/>
          <a:p>
            <a:r>
              <a:rPr lang="en-US" dirty="0"/>
              <a:t>Interest in Organic Products and Market Trends</a:t>
            </a:r>
          </a:p>
        </p:txBody>
      </p:sp>
      <p:sp>
        <p:nvSpPr>
          <p:cNvPr id="71" name="Text Placeholder 2">
            <a:extLst>
              <a:ext uri="{FF2B5EF4-FFF2-40B4-BE49-F238E27FC236}">
                <a16:creationId xmlns:a16="http://schemas.microsoft.com/office/drawing/2014/main" id="{362D882D-D7DB-4C8C-9CCB-14A733740170}"/>
              </a:ext>
            </a:extLst>
          </p:cNvPr>
          <p:cNvSpPr>
            <a:spLocks noGrp="1"/>
          </p:cNvSpPr>
          <p:nvPr>
            <p:ph type="body" idx="1"/>
          </p:nvPr>
        </p:nvSpPr>
        <p:spPr>
          <a:xfrm>
            <a:off x="702236" y="1844119"/>
            <a:ext cx="4946435" cy="612648"/>
          </a:xfrm>
        </p:spPr>
        <p:txBody>
          <a:bodyPr/>
          <a:lstStyle/>
          <a:p>
            <a:pPr algn="ctr"/>
            <a:r>
              <a:rPr lang="en-US" sz="1600" dirty="0"/>
              <a:t>Organic Trade Association survey says swing to home cooking in pandemic ignited sales</a:t>
            </a:r>
          </a:p>
        </p:txBody>
      </p:sp>
      <p:sp>
        <p:nvSpPr>
          <p:cNvPr id="75" name="Content Placeholder 5">
            <a:extLst>
              <a:ext uri="{FF2B5EF4-FFF2-40B4-BE49-F238E27FC236}">
                <a16:creationId xmlns:a16="http://schemas.microsoft.com/office/drawing/2014/main" id="{0ED6D187-449F-47B9-AA16-66B5C124DF28}"/>
              </a:ext>
            </a:extLst>
          </p:cNvPr>
          <p:cNvSpPr>
            <a:spLocks noGrp="1"/>
          </p:cNvSpPr>
          <p:nvPr>
            <p:ph sz="quarter" idx="4"/>
          </p:nvPr>
        </p:nvSpPr>
        <p:spPr>
          <a:xfrm>
            <a:off x="6098636" y="1838650"/>
            <a:ext cx="5501168" cy="4252605"/>
          </a:xfrm>
        </p:spPr>
        <p:txBody>
          <a:bodyPr/>
          <a:lstStyle/>
          <a:p>
            <a:r>
              <a:rPr lang="en-US" dirty="0"/>
              <a:t>OTA Press Release from May 25, 2021 </a:t>
            </a:r>
          </a:p>
          <a:p>
            <a:r>
              <a:rPr lang="en-US" sz="1200" dirty="0"/>
              <a:t>(referring to 2020 market information)</a:t>
            </a:r>
          </a:p>
          <a:p>
            <a:pPr marL="285750" indent="-285750">
              <a:buFont typeface="Arial" panose="020B0604020202020204" pitchFamily="34" charset="0"/>
              <a:buChar char="•"/>
            </a:pPr>
            <a:r>
              <a:rPr lang="en-US" dirty="0">
                <a:latin typeface="+mj-lt"/>
              </a:rPr>
              <a:t>organic produce sales rose by nearly 11% to sales of $18.2 billion</a:t>
            </a:r>
          </a:p>
          <a:p>
            <a:pPr marL="285750" indent="-285750">
              <a:buFont typeface="Arial" panose="020B0604020202020204" pitchFamily="34" charset="0"/>
              <a:buChar char="•"/>
            </a:pPr>
            <a:r>
              <a:rPr lang="en-US" dirty="0">
                <a:latin typeface="+mj-lt"/>
              </a:rPr>
              <a:t>more than 15% of the fruits and vegetables sold in this country now are organic</a:t>
            </a:r>
          </a:p>
          <a:p>
            <a:pPr marL="285750" indent="-285750">
              <a:buFont typeface="Arial" panose="020B0604020202020204" pitchFamily="34" charset="0"/>
              <a:buChar char="•"/>
            </a:pPr>
            <a:r>
              <a:rPr lang="en-US" dirty="0">
                <a:latin typeface="+mj-lt"/>
              </a:rPr>
              <a:t>frozen and canned fruits and vegetables also jumped with frozen sales alone rising by more than 28%</a:t>
            </a:r>
          </a:p>
          <a:p>
            <a:pPr marL="285750" indent="-285750">
              <a:buFont typeface="Arial" panose="020B0604020202020204" pitchFamily="34" charset="0"/>
              <a:buChar char="•"/>
            </a:pPr>
            <a:r>
              <a:rPr lang="en-US" dirty="0">
                <a:latin typeface="+mj-lt"/>
              </a:rPr>
              <a:t>organic spice sales jumped by 51%, more than 3X the growth rate of 15% in 2019</a:t>
            </a:r>
          </a:p>
          <a:p>
            <a:pPr marL="285750" indent="-285750">
              <a:buFont typeface="Arial" panose="020B0604020202020204" pitchFamily="34" charset="0"/>
              <a:buChar char="•"/>
            </a:pPr>
            <a:r>
              <a:rPr lang="en-US" dirty="0">
                <a:latin typeface="+mj-lt"/>
              </a:rPr>
              <a:t>sales of organic flours and baked goods grew by 30%</a:t>
            </a:r>
          </a:p>
          <a:p>
            <a:pPr marL="285750" indent="-285750">
              <a:buFont typeface="Arial" panose="020B0604020202020204" pitchFamily="34" charset="0"/>
              <a:buChar char="•"/>
            </a:pPr>
            <a:r>
              <a:rPr lang="en-US" b="0" i="0" dirty="0">
                <a:effectLst/>
                <a:latin typeface="+mj-lt"/>
              </a:rPr>
              <a:t>Sales of organic household products saw record growth of 20%.</a:t>
            </a:r>
            <a:endParaRPr lang="en-US" dirty="0">
              <a:latin typeface="+mj-lt"/>
            </a:endParaRPr>
          </a:p>
        </p:txBody>
      </p:sp>
      <p:sp>
        <p:nvSpPr>
          <p:cNvPr id="7" name="TextBox 6">
            <a:extLst>
              <a:ext uri="{FF2B5EF4-FFF2-40B4-BE49-F238E27FC236}">
                <a16:creationId xmlns:a16="http://schemas.microsoft.com/office/drawing/2014/main" id="{07D4BB08-687C-4F34-963F-BBB15CD63C35}"/>
              </a:ext>
            </a:extLst>
          </p:cNvPr>
          <p:cNvSpPr txBox="1"/>
          <p:nvPr/>
        </p:nvSpPr>
        <p:spPr>
          <a:xfrm>
            <a:off x="2758753" y="6354110"/>
            <a:ext cx="6848214" cy="307777"/>
          </a:xfrm>
          <a:prstGeom prst="rect">
            <a:avLst/>
          </a:prstGeom>
          <a:noFill/>
        </p:spPr>
        <p:txBody>
          <a:bodyPr wrap="square" rtlCol="0">
            <a:spAutoFit/>
          </a:bodyPr>
          <a:lstStyle/>
          <a:p>
            <a:r>
              <a:rPr lang="en-US" sz="1400" dirty="0"/>
              <a:t>Information from the Organic Trade Association: </a:t>
            </a:r>
            <a:r>
              <a:rPr lang="en-US" sz="1400" dirty="0">
                <a:hlinkClick r:id="rId2"/>
              </a:rPr>
              <a:t>https://ota.com/news/press-releases/21755</a:t>
            </a:r>
            <a:r>
              <a:rPr lang="en-US" sz="1400" dirty="0"/>
              <a:t> </a:t>
            </a:r>
          </a:p>
        </p:txBody>
      </p:sp>
      <p:graphicFrame>
        <p:nvGraphicFramePr>
          <p:cNvPr id="18" name="Chart 17">
            <a:extLst>
              <a:ext uri="{FF2B5EF4-FFF2-40B4-BE49-F238E27FC236}">
                <a16:creationId xmlns:a16="http://schemas.microsoft.com/office/drawing/2014/main" id="{F2BDDD99-FB9B-4790-A5DF-2E49C6519B65}"/>
              </a:ext>
            </a:extLst>
          </p:cNvPr>
          <p:cNvGraphicFramePr>
            <a:graphicFrameLocks/>
          </p:cNvGraphicFramePr>
          <p:nvPr>
            <p:extLst>
              <p:ext uri="{D42A27DB-BD31-4B8C-83A1-F6EECF244321}">
                <p14:modId xmlns:p14="http://schemas.microsoft.com/office/powerpoint/2010/main" val="2428650657"/>
              </p:ext>
            </p:extLst>
          </p:nvPr>
        </p:nvGraphicFramePr>
        <p:xfrm>
          <a:off x="702236" y="2567495"/>
          <a:ext cx="4946434" cy="3280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096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9AD2-E6E8-4051-B42C-15E57DE2D348}"/>
              </a:ext>
            </a:extLst>
          </p:cNvPr>
          <p:cNvSpPr>
            <a:spLocks noGrp="1"/>
          </p:cNvSpPr>
          <p:nvPr>
            <p:ph type="title"/>
          </p:nvPr>
        </p:nvSpPr>
        <p:spPr>
          <a:xfrm>
            <a:off x="304800" y="981512"/>
            <a:ext cx="11582400" cy="612648"/>
          </a:xfrm>
        </p:spPr>
        <p:txBody>
          <a:bodyPr/>
          <a:lstStyle/>
          <a:p>
            <a:r>
              <a:rPr lang="en-US" dirty="0"/>
              <a:t>What does the term “Organic” mean?</a:t>
            </a:r>
          </a:p>
        </p:txBody>
      </p:sp>
      <p:sp>
        <p:nvSpPr>
          <p:cNvPr id="3" name="Text Placeholder 2">
            <a:extLst>
              <a:ext uri="{FF2B5EF4-FFF2-40B4-BE49-F238E27FC236}">
                <a16:creationId xmlns:a16="http://schemas.microsoft.com/office/drawing/2014/main" id="{87638F50-EF26-4F90-A17C-BCEE663705C7}"/>
              </a:ext>
            </a:extLst>
          </p:cNvPr>
          <p:cNvSpPr>
            <a:spLocks noGrp="1"/>
          </p:cNvSpPr>
          <p:nvPr>
            <p:ph type="body" idx="1"/>
          </p:nvPr>
        </p:nvSpPr>
        <p:spPr>
          <a:xfrm>
            <a:off x="311573" y="1685201"/>
            <a:ext cx="5684944" cy="457200"/>
          </a:xfrm>
        </p:spPr>
        <p:txBody>
          <a:bodyPr/>
          <a:lstStyle/>
          <a:p>
            <a:r>
              <a:rPr lang="en-US" dirty="0"/>
              <a:t>Organic is:</a:t>
            </a:r>
          </a:p>
        </p:txBody>
      </p:sp>
      <p:sp>
        <p:nvSpPr>
          <p:cNvPr id="4" name="Content Placeholder 3">
            <a:extLst>
              <a:ext uri="{FF2B5EF4-FFF2-40B4-BE49-F238E27FC236}">
                <a16:creationId xmlns:a16="http://schemas.microsoft.com/office/drawing/2014/main" id="{506E96A9-CA73-4ED3-907D-ED5EE00833C3}"/>
              </a:ext>
            </a:extLst>
          </p:cNvPr>
          <p:cNvSpPr>
            <a:spLocks noGrp="1"/>
          </p:cNvSpPr>
          <p:nvPr>
            <p:ph sz="half" idx="2"/>
          </p:nvPr>
        </p:nvSpPr>
        <p:spPr>
          <a:xfrm>
            <a:off x="304800" y="2149476"/>
            <a:ext cx="5691717" cy="4242576"/>
          </a:xfrm>
        </p:spPr>
        <p:txBody>
          <a:bodyPr/>
          <a:lstStyle/>
          <a:p>
            <a:pPr marL="285750" indent="-285750">
              <a:buFont typeface="Arial" panose="020B0604020202020204" pitchFamily="34" charset="0"/>
              <a:buChar char="•"/>
            </a:pPr>
            <a:r>
              <a:rPr lang="en-US" dirty="0"/>
              <a:t>A marketing/labeling term that applies only to agricultural products</a:t>
            </a:r>
          </a:p>
          <a:p>
            <a:pPr marL="285750" indent="-285750">
              <a:buFont typeface="Arial" panose="020B0604020202020204" pitchFamily="34" charset="0"/>
              <a:buChar char="•"/>
            </a:pPr>
            <a:r>
              <a:rPr lang="en-US" dirty="0"/>
              <a:t>Verification that products were produced  and handled in accordance with the </a:t>
            </a:r>
            <a:r>
              <a:rPr lang="en-US" i="1" dirty="0"/>
              <a:t>Organic Food Production Act of 1990</a:t>
            </a:r>
            <a:r>
              <a:rPr lang="en-US" dirty="0"/>
              <a:t> and USDA organic regulations</a:t>
            </a:r>
          </a:p>
          <a:p>
            <a:pPr marL="285750" indent="-285750">
              <a:buFont typeface="Arial" panose="020B0604020202020204" pitchFamily="34" charset="0"/>
              <a:buChar char="•"/>
            </a:pPr>
            <a:r>
              <a:rPr lang="en-US" dirty="0"/>
              <a:t>A comprehensive assessment of the farm operation that occurs through review of the operation-specific Organic System Plan (OSP) and on-site inspections</a:t>
            </a:r>
          </a:p>
          <a:p>
            <a:pPr marL="285750" indent="-285750">
              <a:buFont typeface="Arial" panose="020B0604020202020204" pitchFamily="34" charset="0"/>
              <a:buChar char="•"/>
            </a:pPr>
            <a:r>
              <a:rPr lang="en-US" dirty="0"/>
              <a:t>Focused on the cycling of resources, promoting ecological balance, and conserving biological  diversity</a:t>
            </a:r>
          </a:p>
        </p:txBody>
      </p:sp>
      <p:sp>
        <p:nvSpPr>
          <p:cNvPr id="5" name="Text Placeholder 4">
            <a:extLst>
              <a:ext uri="{FF2B5EF4-FFF2-40B4-BE49-F238E27FC236}">
                <a16:creationId xmlns:a16="http://schemas.microsoft.com/office/drawing/2014/main" id="{4C04AC7B-CB62-4412-9473-DF56D7201829}"/>
              </a:ext>
            </a:extLst>
          </p:cNvPr>
          <p:cNvSpPr>
            <a:spLocks noGrp="1"/>
          </p:cNvSpPr>
          <p:nvPr>
            <p:ph type="body" sz="quarter" idx="3"/>
          </p:nvPr>
        </p:nvSpPr>
        <p:spPr>
          <a:xfrm>
            <a:off x="6193367" y="1685201"/>
            <a:ext cx="5680287" cy="457200"/>
          </a:xfrm>
        </p:spPr>
        <p:txBody>
          <a:bodyPr/>
          <a:lstStyle/>
          <a:p>
            <a:r>
              <a:rPr lang="en-US" dirty="0"/>
              <a:t>Organic is not:</a:t>
            </a:r>
          </a:p>
        </p:txBody>
      </p:sp>
      <p:sp>
        <p:nvSpPr>
          <p:cNvPr id="6" name="Content Placeholder 5">
            <a:extLst>
              <a:ext uri="{FF2B5EF4-FFF2-40B4-BE49-F238E27FC236}">
                <a16:creationId xmlns:a16="http://schemas.microsoft.com/office/drawing/2014/main" id="{DFCDF908-6D7A-4678-88D2-A16BB5B22F69}"/>
              </a:ext>
            </a:extLst>
          </p:cNvPr>
          <p:cNvSpPr>
            <a:spLocks noGrp="1"/>
          </p:cNvSpPr>
          <p:nvPr>
            <p:ph sz="quarter" idx="4"/>
          </p:nvPr>
        </p:nvSpPr>
        <p:spPr>
          <a:xfrm>
            <a:off x="6193368" y="2142401"/>
            <a:ext cx="5693833" cy="4237038"/>
          </a:xfrm>
        </p:spPr>
        <p:txBody>
          <a:bodyPr/>
          <a:lstStyle/>
          <a:p>
            <a:pPr marL="285750" indent="-285750">
              <a:buFont typeface="Arial" panose="020B0604020202020204" pitchFamily="34" charset="0"/>
              <a:buChar char="•"/>
            </a:pPr>
            <a:r>
              <a:rPr lang="en-US" dirty="0"/>
              <a:t>Produced using non-approved synthetic chemicals or fertilizers, genetic engineering, irradiation, or sewage sludge</a:t>
            </a:r>
          </a:p>
          <a:p>
            <a:pPr marL="285750" indent="-285750">
              <a:buFont typeface="Arial" panose="020B0604020202020204" pitchFamily="34" charset="0"/>
              <a:buChar char="•"/>
            </a:pPr>
            <a:r>
              <a:rPr lang="en-US" dirty="0"/>
              <a:t>A food safety claim</a:t>
            </a:r>
          </a:p>
          <a:p>
            <a:pPr marL="285750" indent="-285750">
              <a:buFont typeface="Arial" panose="020B0604020202020204" pitchFamily="34" charset="0"/>
              <a:buChar char="•"/>
            </a:pPr>
            <a:r>
              <a:rPr lang="en-US" dirty="0"/>
              <a:t>A food nutrition claim</a:t>
            </a:r>
          </a:p>
          <a:p>
            <a:pPr marL="285750" indent="-285750">
              <a:buFont typeface="Arial" panose="020B0604020202020204" pitchFamily="34" charset="0"/>
              <a:buChar char="•"/>
            </a:pPr>
            <a:r>
              <a:rPr lang="en-US" dirty="0"/>
              <a:t>A term that can be applied  to nonagricultural products</a:t>
            </a:r>
          </a:p>
        </p:txBody>
      </p:sp>
      <p:pic>
        <p:nvPicPr>
          <p:cNvPr id="4104" name="Picture 8" descr="Organic and Natural Products: Understanding Consumer Psychology that Fuels  the Purchase – SKUlocal">
            <a:extLst>
              <a:ext uri="{FF2B5EF4-FFF2-40B4-BE49-F238E27FC236}">
                <a16:creationId xmlns:a16="http://schemas.microsoft.com/office/drawing/2014/main" id="{0FC8E9C4-86D8-4918-873C-7B3541001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321" y="4285674"/>
            <a:ext cx="3731488" cy="2483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BCCD4BB-AB2B-4D39-AD00-6D926006D466}"/>
              </a:ext>
            </a:extLst>
          </p:cNvPr>
          <p:cNvPicPr>
            <a:picLocks noChangeAspect="1"/>
          </p:cNvPicPr>
          <p:nvPr/>
        </p:nvPicPr>
        <p:blipFill rotWithShape="1">
          <a:blip r:embed="rId3"/>
          <a:srcRect l="31742" t="2941" r="31406" b="26654"/>
          <a:stretch/>
        </p:blipFill>
        <p:spPr>
          <a:xfrm>
            <a:off x="6482778" y="5100115"/>
            <a:ext cx="922357" cy="915405"/>
          </a:xfrm>
          <a:prstGeom prst="rect">
            <a:avLst/>
          </a:prstGeom>
        </p:spPr>
      </p:pic>
    </p:spTree>
    <p:extLst>
      <p:ext uri="{BB962C8B-B14F-4D97-AF65-F5344CB8AC3E}">
        <p14:creationId xmlns:p14="http://schemas.microsoft.com/office/powerpoint/2010/main" val="264085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B40A-BDDA-4F79-9726-4EF7063AD811}"/>
              </a:ext>
            </a:extLst>
          </p:cNvPr>
          <p:cNvSpPr>
            <a:spLocks noGrp="1"/>
          </p:cNvSpPr>
          <p:nvPr>
            <p:ph type="title"/>
          </p:nvPr>
        </p:nvSpPr>
        <p:spPr/>
        <p:txBody>
          <a:bodyPr/>
          <a:lstStyle/>
          <a:p>
            <a:r>
              <a:rPr lang="en-US" dirty="0"/>
              <a:t>Who sets the Organic rules and how are they enforced?</a:t>
            </a:r>
          </a:p>
        </p:txBody>
      </p:sp>
      <p:pic>
        <p:nvPicPr>
          <p:cNvPr id="32" name="Picture 31">
            <a:extLst>
              <a:ext uri="{FF2B5EF4-FFF2-40B4-BE49-F238E27FC236}">
                <a16:creationId xmlns:a16="http://schemas.microsoft.com/office/drawing/2014/main" id="{D36CB17D-19DB-4A79-8350-8A699B455476}"/>
              </a:ext>
            </a:extLst>
          </p:cNvPr>
          <p:cNvPicPr>
            <a:picLocks noChangeAspect="1"/>
          </p:cNvPicPr>
          <p:nvPr/>
        </p:nvPicPr>
        <p:blipFill>
          <a:blip r:embed="rId3"/>
          <a:stretch>
            <a:fillRect/>
          </a:stretch>
        </p:blipFill>
        <p:spPr>
          <a:xfrm>
            <a:off x="2455474" y="1676844"/>
            <a:ext cx="7281052" cy="48926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223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6EF1-E1F5-4C9A-8EE1-F1DF60119FC4}"/>
              </a:ext>
            </a:extLst>
          </p:cNvPr>
          <p:cNvSpPr>
            <a:spLocks noGrp="1"/>
          </p:cNvSpPr>
          <p:nvPr>
            <p:ph type="title"/>
          </p:nvPr>
        </p:nvSpPr>
        <p:spPr/>
        <p:txBody>
          <a:bodyPr/>
          <a:lstStyle/>
          <a:p>
            <a:r>
              <a:rPr lang="en-US" dirty="0"/>
              <a:t>Organic Certification Stakeholder Responsibilities</a:t>
            </a:r>
          </a:p>
        </p:txBody>
      </p:sp>
      <p:sp>
        <p:nvSpPr>
          <p:cNvPr id="3" name="Text Placeholder 2">
            <a:extLst>
              <a:ext uri="{FF2B5EF4-FFF2-40B4-BE49-F238E27FC236}">
                <a16:creationId xmlns:a16="http://schemas.microsoft.com/office/drawing/2014/main" id="{5E28969F-4969-4276-9162-2218B7744379}"/>
              </a:ext>
            </a:extLst>
          </p:cNvPr>
          <p:cNvSpPr>
            <a:spLocks noGrp="1"/>
          </p:cNvSpPr>
          <p:nvPr>
            <p:ph type="body" idx="1"/>
          </p:nvPr>
        </p:nvSpPr>
        <p:spPr>
          <a:xfrm>
            <a:off x="311573" y="1599400"/>
            <a:ext cx="5684944" cy="457200"/>
          </a:xfrm>
        </p:spPr>
        <p:txBody>
          <a:bodyPr/>
          <a:lstStyle/>
          <a:p>
            <a:r>
              <a:rPr lang="en-US" dirty="0"/>
              <a:t>USDA National Organic Program </a:t>
            </a:r>
          </a:p>
        </p:txBody>
      </p:sp>
      <p:sp>
        <p:nvSpPr>
          <p:cNvPr id="4" name="Content Placeholder 3">
            <a:extLst>
              <a:ext uri="{FF2B5EF4-FFF2-40B4-BE49-F238E27FC236}">
                <a16:creationId xmlns:a16="http://schemas.microsoft.com/office/drawing/2014/main" id="{E9B35228-5E99-403B-86B8-22D12CC54F31}"/>
              </a:ext>
            </a:extLst>
          </p:cNvPr>
          <p:cNvSpPr>
            <a:spLocks noGrp="1"/>
          </p:cNvSpPr>
          <p:nvPr>
            <p:ph sz="half" idx="2"/>
          </p:nvPr>
        </p:nvSpPr>
        <p:spPr>
          <a:xfrm>
            <a:off x="304800" y="2133287"/>
            <a:ext cx="5691717" cy="4242576"/>
          </a:xfrm>
        </p:spPr>
        <p:txBody>
          <a:bodyPr/>
          <a:lstStyle/>
          <a:p>
            <a:r>
              <a:rPr lang="en-US" dirty="0"/>
              <a:t>The USDA NOP…</a:t>
            </a:r>
          </a:p>
          <a:p>
            <a:pPr marL="285750" indent="-285750">
              <a:buFont typeface="Arial" panose="020B0604020202020204" pitchFamily="34" charset="0"/>
              <a:buChar char="•"/>
            </a:pPr>
            <a:r>
              <a:rPr lang="en-US" dirty="0"/>
              <a:t>sets the regulations for which organic operations are evaluated against</a:t>
            </a:r>
          </a:p>
          <a:p>
            <a:pPr marL="285750" indent="-285750">
              <a:buFont typeface="Arial" panose="020B0604020202020204" pitchFamily="34" charset="0"/>
              <a:buChar char="•"/>
            </a:pPr>
            <a:r>
              <a:rPr lang="en-US" dirty="0"/>
              <a:t>accredits certifying agents and grants them the ability to declare an operation as certified USDA organic</a:t>
            </a:r>
          </a:p>
          <a:p>
            <a:pPr marL="285750" indent="-285750">
              <a:buFont typeface="Arial" panose="020B0604020202020204" pitchFamily="34" charset="0"/>
              <a:buChar char="•"/>
            </a:pPr>
            <a:r>
              <a:rPr lang="en-US" dirty="0"/>
              <a:t>investigates the misuse of the organic brand or other organic program infringements.</a:t>
            </a:r>
          </a:p>
          <a:p>
            <a:endParaRPr lang="en-US" dirty="0"/>
          </a:p>
          <a:p>
            <a:r>
              <a:rPr lang="en-US" dirty="0"/>
              <a:t>The USDA NOP does not…</a:t>
            </a:r>
          </a:p>
          <a:p>
            <a:pPr marL="285750" indent="-285750">
              <a:buFont typeface="Arial" panose="020B0604020202020204" pitchFamily="34" charset="0"/>
              <a:buChar char="•"/>
            </a:pPr>
            <a:r>
              <a:rPr lang="en-US" dirty="0"/>
              <a:t>certify individual operations</a:t>
            </a:r>
          </a:p>
          <a:p>
            <a:pPr marL="285750" indent="-285750">
              <a:buFont typeface="Arial" panose="020B0604020202020204" pitchFamily="34" charset="0"/>
              <a:buChar char="•"/>
            </a:pPr>
            <a:endParaRPr lang="en-US" dirty="0"/>
          </a:p>
          <a:p>
            <a:r>
              <a:rPr lang="en-US" dirty="0"/>
              <a:t> </a:t>
            </a:r>
          </a:p>
        </p:txBody>
      </p:sp>
      <p:sp>
        <p:nvSpPr>
          <p:cNvPr id="5" name="Text Placeholder 4">
            <a:extLst>
              <a:ext uri="{FF2B5EF4-FFF2-40B4-BE49-F238E27FC236}">
                <a16:creationId xmlns:a16="http://schemas.microsoft.com/office/drawing/2014/main" id="{E35E52F7-4959-469B-A3C5-8295C2E0642D}"/>
              </a:ext>
            </a:extLst>
          </p:cNvPr>
          <p:cNvSpPr>
            <a:spLocks noGrp="1"/>
          </p:cNvSpPr>
          <p:nvPr>
            <p:ph type="body" sz="quarter" idx="3"/>
          </p:nvPr>
        </p:nvSpPr>
        <p:spPr>
          <a:xfrm>
            <a:off x="6193367" y="1599400"/>
            <a:ext cx="5680287" cy="457200"/>
          </a:xfrm>
        </p:spPr>
        <p:txBody>
          <a:bodyPr/>
          <a:lstStyle/>
          <a:p>
            <a:r>
              <a:rPr lang="en-US" dirty="0"/>
              <a:t>Accredited Certifying Agent</a:t>
            </a:r>
          </a:p>
        </p:txBody>
      </p:sp>
      <p:sp>
        <p:nvSpPr>
          <p:cNvPr id="6" name="Content Placeholder 5">
            <a:extLst>
              <a:ext uri="{FF2B5EF4-FFF2-40B4-BE49-F238E27FC236}">
                <a16:creationId xmlns:a16="http://schemas.microsoft.com/office/drawing/2014/main" id="{A87DA152-6FDF-495F-85F5-8D41D26997B8}"/>
              </a:ext>
            </a:extLst>
          </p:cNvPr>
          <p:cNvSpPr>
            <a:spLocks noGrp="1"/>
          </p:cNvSpPr>
          <p:nvPr>
            <p:ph sz="quarter" idx="4"/>
          </p:nvPr>
        </p:nvSpPr>
        <p:spPr>
          <a:xfrm>
            <a:off x="6193368" y="2133287"/>
            <a:ext cx="5693833" cy="4237038"/>
          </a:xfrm>
        </p:spPr>
        <p:txBody>
          <a:bodyPr/>
          <a:lstStyle/>
          <a:p>
            <a:r>
              <a:rPr lang="en-US" dirty="0"/>
              <a:t>An Accredited Certifying Agent…</a:t>
            </a:r>
          </a:p>
          <a:p>
            <a:pPr marL="285750" indent="-285750">
              <a:buFont typeface="Arial" panose="020B0604020202020204" pitchFamily="34" charset="0"/>
              <a:buChar char="•"/>
            </a:pPr>
            <a:r>
              <a:rPr lang="en-US" dirty="0"/>
              <a:t>completes all activities to maintain accreditation</a:t>
            </a:r>
          </a:p>
          <a:p>
            <a:pPr marL="285750" indent="-285750">
              <a:buFont typeface="Arial" panose="020B0604020202020204" pitchFamily="34" charset="0"/>
              <a:buChar char="•"/>
            </a:pPr>
            <a:r>
              <a:rPr lang="en-US" dirty="0"/>
              <a:t>reviews an operation’s organic system plan</a:t>
            </a:r>
          </a:p>
          <a:p>
            <a:pPr marL="285750" indent="-285750">
              <a:buFont typeface="Arial" panose="020B0604020202020204" pitchFamily="34" charset="0"/>
              <a:buChar char="•"/>
            </a:pPr>
            <a:r>
              <a:rPr lang="en-US" dirty="0"/>
              <a:t>completes both announced and unannounced inspections of operations they certify</a:t>
            </a:r>
          </a:p>
          <a:p>
            <a:pPr marL="285750" indent="-285750">
              <a:buFont typeface="Arial" panose="020B0604020202020204" pitchFamily="34" charset="0"/>
              <a:buChar char="•"/>
            </a:pPr>
            <a:r>
              <a:rPr lang="en-US" dirty="0"/>
              <a:t>issue organic certification and other notices to the operation </a:t>
            </a:r>
          </a:p>
          <a:p>
            <a:endParaRPr lang="en-US" dirty="0"/>
          </a:p>
          <a:p>
            <a:r>
              <a:rPr lang="en-US" dirty="0"/>
              <a:t>An Accredited Certifying Agent does not…</a:t>
            </a:r>
          </a:p>
          <a:p>
            <a:pPr marL="285750" indent="-285750">
              <a:buFont typeface="Arial" panose="020B0604020202020204" pitchFamily="34" charset="0"/>
              <a:buChar char="•"/>
            </a:pPr>
            <a:r>
              <a:rPr lang="en-US" dirty="0"/>
              <a:t>provide consulting services to obtain or maintain certification</a:t>
            </a:r>
          </a:p>
          <a:p>
            <a:pPr marL="285750" indent="-285750">
              <a:buFont typeface="Arial" panose="020B0604020202020204" pitchFamily="34" charset="0"/>
              <a:buChar char="•"/>
            </a:pPr>
            <a:r>
              <a:rPr lang="en-US" dirty="0"/>
              <a:t>respond to allegations of misuse of the organic label or claims of fraudulent practices related to organic operations </a:t>
            </a:r>
          </a:p>
        </p:txBody>
      </p:sp>
    </p:spTree>
    <p:extLst>
      <p:ext uri="{BB962C8B-B14F-4D97-AF65-F5344CB8AC3E}">
        <p14:creationId xmlns:p14="http://schemas.microsoft.com/office/powerpoint/2010/main" val="424058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FC30-5283-4A48-9F36-CDF3CE4D7C63}"/>
              </a:ext>
            </a:extLst>
          </p:cNvPr>
          <p:cNvSpPr>
            <a:spLocks noGrp="1"/>
          </p:cNvSpPr>
          <p:nvPr>
            <p:ph type="title"/>
          </p:nvPr>
        </p:nvSpPr>
        <p:spPr/>
        <p:txBody>
          <a:bodyPr/>
          <a:lstStyle/>
          <a:p>
            <a:r>
              <a:rPr lang="en-US" dirty="0"/>
              <a:t>Organic Certification Stakeholder Responsibilities</a:t>
            </a:r>
          </a:p>
        </p:txBody>
      </p:sp>
      <p:sp>
        <p:nvSpPr>
          <p:cNvPr id="3" name="Text Placeholder 2">
            <a:extLst>
              <a:ext uri="{FF2B5EF4-FFF2-40B4-BE49-F238E27FC236}">
                <a16:creationId xmlns:a16="http://schemas.microsoft.com/office/drawing/2014/main" id="{78EB2BF2-22B9-40F9-8BB7-6E1E4E283B60}"/>
              </a:ext>
            </a:extLst>
          </p:cNvPr>
          <p:cNvSpPr>
            <a:spLocks noGrp="1"/>
          </p:cNvSpPr>
          <p:nvPr>
            <p:ph type="body" idx="1"/>
          </p:nvPr>
        </p:nvSpPr>
        <p:spPr>
          <a:xfrm>
            <a:off x="311573" y="1563276"/>
            <a:ext cx="5684944" cy="457200"/>
          </a:xfrm>
        </p:spPr>
        <p:txBody>
          <a:bodyPr/>
          <a:lstStyle/>
          <a:p>
            <a:r>
              <a:rPr lang="en-US" dirty="0"/>
              <a:t>Certified Organic Operation </a:t>
            </a:r>
          </a:p>
        </p:txBody>
      </p:sp>
      <p:sp>
        <p:nvSpPr>
          <p:cNvPr id="4" name="Content Placeholder 3">
            <a:extLst>
              <a:ext uri="{FF2B5EF4-FFF2-40B4-BE49-F238E27FC236}">
                <a16:creationId xmlns:a16="http://schemas.microsoft.com/office/drawing/2014/main" id="{C7BE7994-A9EF-4C7D-92EA-271E25FD4D33}"/>
              </a:ext>
            </a:extLst>
          </p:cNvPr>
          <p:cNvSpPr>
            <a:spLocks noGrp="1"/>
          </p:cNvSpPr>
          <p:nvPr>
            <p:ph sz="half" idx="2"/>
          </p:nvPr>
        </p:nvSpPr>
        <p:spPr>
          <a:xfrm>
            <a:off x="304801" y="2099341"/>
            <a:ext cx="6963266" cy="4242576"/>
          </a:xfrm>
        </p:spPr>
        <p:txBody>
          <a:bodyPr/>
          <a:lstStyle/>
          <a:p>
            <a:r>
              <a:rPr lang="en-US" dirty="0"/>
              <a:t>A Certified Organic Operation…</a:t>
            </a:r>
          </a:p>
          <a:p>
            <a:pPr marL="285750" indent="-285750">
              <a:buFont typeface="Arial" panose="020B0604020202020204" pitchFamily="34" charset="0"/>
              <a:buChar char="•"/>
            </a:pPr>
            <a:r>
              <a:rPr lang="en-US" dirty="0"/>
              <a:t>Conducts their operation in accordance with organic standards</a:t>
            </a:r>
          </a:p>
          <a:p>
            <a:pPr marL="285750" indent="-285750">
              <a:buFont typeface="Arial" panose="020B0604020202020204" pitchFamily="34" charset="0"/>
              <a:buChar char="•"/>
            </a:pPr>
            <a:r>
              <a:rPr lang="en-US" dirty="0"/>
              <a:t>Submits and maintains the Organic System Plan (OSP) </a:t>
            </a:r>
          </a:p>
          <a:p>
            <a:pPr marL="285750" indent="-285750">
              <a:buFont typeface="Arial" panose="020B0604020202020204" pitchFamily="34" charset="0"/>
              <a:buChar char="•"/>
            </a:pPr>
            <a:r>
              <a:rPr lang="en-US" dirty="0"/>
              <a:t>Remits all fees to the Certifying Agent</a:t>
            </a:r>
          </a:p>
          <a:p>
            <a:pPr marL="285750" indent="-285750">
              <a:buFont typeface="Arial" panose="020B0604020202020204" pitchFamily="34" charset="0"/>
              <a:buChar char="•"/>
            </a:pPr>
            <a:r>
              <a:rPr lang="en-US" dirty="0"/>
              <a:t>Allows and has representatives available for announced or unannounced inspections of all areas, organic and non-organic</a:t>
            </a:r>
          </a:p>
          <a:p>
            <a:pPr marL="285750" indent="-285750">
              <a:buFont typeface="Arial" panose="020B0604020202020204" pitchFamily="34" charset="0"/>
              <a:buChar char="•"/>
            </a:pPr>
            <a:r>
              <a:rPr lang="en-US" dirty="0"/>
              <a:t>Maintains applicable records for not less than 5 years</a:t>
            </a:r>
          </a:p>
          <a:p>
            <a:pPr marL="285750" indent="-285750">
              <a:buFont typeface="Arial" panose="020B0604020202020204" pitchFamily="34" charset="0"/>
              <a:buChar char="•"/>
            </a:pPr>
            <a:r>
              <a:rPr lang="en-US" dirty="0"/>
              <a:t>Notifies the certifier immediately if application or drift of a prohibited substance occurs.</a:t>
            </a:r>
          </a:p>
          <a:p>
            <a:endParaRPr lang="en-US" dirty="0"/>
          </a:p>
          <a:p>
            <a:r>
              <a:rPr lang="en-US" dirty="0"/>
              <a:t>A Certified Organic Operation does not…</a:t>
            </a:r>
          </a:p>
          <a:p>
            <a:pPr marL="285750" indent="-285750">
              <a:buFont typeface="Arial" panose="020B0604020202020204" pitchFamily="34" charset="0"/>
              <a:buChar char="•"/>
            </a:pPr>
            <a:r>
              <a:rPr lang="en-US" dirty="0"/>
              <a:t>Use the organic label before becoming certified or after certification is surrendered, suspended, or revoked.</a:t>
            </a:r>
          </a:p>
        </p:txBody>
      </p:sp>
      <p:pic>
        <p:nvPicPr>
          <p:cNvPr id="1026" name="Picture 2" descr="The Organic Farming Movement was #MadeInPA | Pennsylvania. Work Smart. Live  Happy.">
            <a:extLst>
              <a:ext uri="{FF2B5EF4-FFF2-40B4-BE49-F238E27FC236}">
                <a16:creationId xmlns:a16="http://schemas.microsoft.com/office/drawing/2014/main" id="{723B4057-4F53-4564-9F5C-09B80D826B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33" r="12274"/>
          <a:stretch/>
        </p:blipFill>
        <p:spPr bwMode="auto">
          <a:xfrm>
            <a:off x="7560105" y="2011460"/>
            <a:ext cx="4631896" cy="402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1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2C8A5DF-0C81-4C77-9F85-93A6E8598FA2}"/>
              </a:ext>
            </a:extLst>
          </p:cNvPr>
          <p:cNvGraphicFramePr/>
          <p:nvPr>
            <p:extLst>
              <p:ext uri="{D42A27DB-BD31-4B8C-83A1-F6EECF244321}">
                <p14:modId xmlns:p14="http://schemas.microsoft.com/office/powerpoint/2010/main" val="3635093236"/>
              </p:ext>
            </p:extLst>
          </p:nvPr>
        </p:nvGraphicFramePr>
        <p:xfrm>
          <a:off x="625688" y="1684421"/>
          <a:ext cx="10988788" cy="482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1530E45-AC44-4B18-995B-DF1B84D4087F}"/>
              </a:ext>
            </a:extLst>
          </p:cNvPr>
          <p:cNvSpPr>
            <a:spLocks noGrp="1"/>
          </p:cNvSpPr>
          <p:nvPr>
            <p:ph type="title"/>
          </p:nvPr>
        </p:nvSpPr>
        <p:spPr>
          <a:xfrm>
            <a:off x="304800" y="914400"/>
            <a:ext cx="11582400" cy="685800"/>
          </a:xfrm>
        </p:spPr>
        <p:txBody>
          <a:bodyPr wrap="square" anchor="ctr">
            <a:normAutofit/>
          </a:bodyPr>
          <a:lstStyle/>
          <a:p>
            <a:r>
              <a:rPr lang="en-US" dirty="0"/>
              <a:t>Initial Certification and Recertification Process</a:t>
            </a:r>
          </a:p>
        </p:txBody>
      </p:sp>
      <p:sp>
        <p:nvSpPr>
          <p:cNvPr id="4" name="Arrow: Right 3">
            <a:extLst>
              <a:ext uri="{FF2B5EF4-FFF2-40B4-BE49-F238E27FC236}">
                <a16:creationId xmlns:a16="http://schemas.microsoft.com/office/drawing/2014/main" id="{7B9CDC9A-9EDC-45FD-94BE-BE7EA60E03F9}"/>
              </a:ext>
            </a:extLst>
          </p:cNvPr>
          <p:cNvSpPr/>
          <p:nvPr/>
        </p:nvSpPr>
        <p:spPr>
          <a:xfrm rot="16200000">
            <a:off x="7180447" y="4004110"/>
            <a:ext cx="404261" cy="481262"/>
          </a:xfrm>
          <a:prstGeom prst="rightArrow">
            <a:avLst/>
          </a:prstGeom>
          <a:solidFill>
            <a:srgbClr val="2E1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FBD062B-5542-40E7-8161-3EAB37A591BE}"/>
              </a:ext>
            </a:extLst>
          </p:cNvPr>
          <p:cNvSpPr txBox="1"/>
          <p:nvPr/>
        </p:nvSpPr>
        <p:spPr>
          <a:xfrm>
            <a:off x="782099" y="4476047"/>
            <a:ext cx="518556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Operations may obtain certified at anytime.</a:t>
            </a:r>
          </a:p>
          <a:p>
            <a:pPr marL="285750" indent="-285750">
              <a:buFont typeface="Arial" panose="020B0604020202020204" pitchFamily="34" charset="0"/>
              <a:buChar char="•"/>
            </a:pPr>
            <a:r>
              <a:rPr lang="en-US" dirty="0"/>
              <a:t>March 1</a:t>
            </a:r>
            <a:r>
              <a:rPr lang="en-US" baseline="30000" dirty="0"/>
              <a:t>st</a:t>
            </a:r>
            <a:r>
              <a:rPr lang="en-US" dirty="0"/>
              <a:t> is the renewal deadline for all operations regardless of the initial certification date.</a:t>
            </a:r>
          </a:p>
          <a:p>
            <a:pPr marL="285750" indent="-285750">
              <a:buFont typeface="Arial" panose="020B0604020202020204" pitchFamily="34" charset="0"/>
              <a:buChar char="•"/>
            </a:pPr>
            <a:r>
              <a:rPr lang="en-US" dirty="0"/>
              <a:t>Inspections for recertification occur between March 1 and September 1.</a:t>
            </a:r>
          </a:p>
        </p:txBody>
      </p:sp>
    </p:spTree>
    <p:extLst>
      <p:ext uri="{BB962C8B-B14F-4D97-AF65-F5344CB8AC3E}">
        <p14:creationId xmlns:p14="http://schemas.microsoft.com/office/powerpoint/2010/main" val="5753815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57F57A6-9018-49DC-82EA-BBB93C95BEA7}" vid="{F6C8AEE2-A1D2-4FDB-82EB-48BDDFF114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14964</TotalTime>
  <Words>3185</Words>
  <Application>Microsoft Office PowerPoint</Application>
  <PresentationFormat>Widescreen</PresentationFormat>
  <Paragraphs>283</Paragraphs>
  <Slides>26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Cabin</vt:lpstr>
      <vt:lpstr>Calibri</vt:lpstr>
      <vt:lpstr>Open Sans</vt:lpstr>
      <vt:lpstr>Times New Roman</vt:lpstr>
      <vt:lpstr>Trade Gothic</vt:lpstr>
      <vt:lpstr>Trade Gothic Condensed</vt:lpstr>
      <vt:lpstr>Verdana</vt:lpstr>
      <vt:lpstr>Default Design</vt:lpstr>
      <vt:lpstr>Introduction to Organic Certification </vt:lpstr>
      <vt:lpstr>Topics</vt:lpstr>
      <vt:lpstr>Interest in Organic Products and Market Trends</vt:lpstr>
      <vt:lpstr>Interest in Organic Products and Market Trends</vt:lpstr>
      <vt:lpstr>What does the term “Organic” mean?</vt:lpstr>
      <vt:lpstr>Who sets the Organic rules and how are they enforced?</vt:lpstr>
      <vt:lpstr>Organic Certification Stakeholder Responsibilities</vt:lpstr>
      <vt:lpstr>Organic Certification Stakeholder Responsibilities</vt:lpstr>
      <vt:lpstr>Initial Certification and Recertification Process</vt:lpstr>
      <vt:lpstr>Clemson University Organic Certification Fees</vt:lpstr>
      <vt:lpstr>Organic System Plan (OSP)</vt:lpstr>
      <vt:lpstr>Tip for Writing an Effective OSP:  Identify and manage critical organic control points</vt:lpstr>
      <vt:lpstr>Changes to the OSP</vt:lpstr>
      <vt:lpstr>Why all the paperwork?</vt:lpstr>
      <vt:lpstr>Organic Certification Requirements</vt:lpstr>
      <vt:lpstr>Crop Production</vt:lpstr>
      <vt:lpstr>Livestock Production</vt:lpstr>
      <vt:lpstr>Livestock Production</vt:lpstr>
      <vt:lpstr>Processors and Handlers</vt:lpstr>
      <vt:lpstr>Allowed and Prohibited Substances</vt:lpstr>
      <vt:lpstr>Labeling of Organic Processed Products</vt:lpstr>
      <vt:lpstr>Recordkeeping</vt:lpstr>
      <vt:lpstr>Special Audit Considerations</vt:lpstr>
      <vt:lpstr>Enforcement of Organic Regulations</vt:lpstr>
      <vt:lpstr>Resources</vt:lpstr>
      <vt:lpstr>Clemson University  Organic Certification Program Contacts https://www.clemson.edu/public/regulatory/organic/index.html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Holliday</dc:creator>
  <cp:lastModifiedBy>Rainey, Keisha</cp:lastModifiedBy>
  <cp:revision>77</cp:revision>
  <cp:lastPrinted>2021-07-20T19:31:50Z</cp:lastPrinted>
  <dcterms:created xsi:type="dcterms:W3CDTF">2021-06-25T20:01:18Z</dcterms:created>
  <dcterms:modified xsi:type="dcterms:W3CDTF">2021-07-26T17:29:10Z</dcterms:modified>
</cp:coreProperties>
</file>