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281" r:id="rId3"/>
    <p:sldId id="289" r:id="rId4"/>
    <p:sldId id="299" r:id="rId5"/>
    <p:sldId id="263" r:id="rId6"/>
    <p:sldId id="302" r:id="rId7"/>
    <p:sldId id="315" r:id="rId8"/>
    <p:sldId id="303" r:id="rId9"/>
    <p:sldId id="317" r:id="rId10"/>
    <p:sldId id="319" r:id="rId11"/>
    <p:sldId id="321" r:id="rId12"/>
    <p:sldId id="323" r:id="rId13"/>
    <p:sldId id="325" r:id="rId14"/>
    <p:sldId id="327" r:id="rId15"/>
    <p:sldId id="329" r:id="rId16"/>
    <p:sldId id="279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304" r:id="rId27"/>
    <p:sldId id="286" r:id="rId28"/>
    <p:sldId id="285" r:id="rId29"/>
    <p:sldId id="292" r:id="rId30"/>
    <p:sldId id="311" r:id="rId31"/>
    <p:sldId id="306" r:id="rId32"/>
    <p:sldId id="314" r:id="rId33"/>
    <p:sldId id="305" r:id="rId34"/>
    <p:sldId id="26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1D96F0-D8A0-49AA-AD9A-7ED006D4F04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C83967-EA01-47D4-906E-A967B97254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Vacuum Packaging</a:t>
          </a:r>
        </a:p>
      </dgm:t>
    </dgm:pt>
    <dgm:pt modelId="{8540FA02-9B0D-403A-819D-0D919DC911CC}" type="parTrans" cxnId="{ED38CBCB-6C38-462B-BF74-D6447680EC96}">
      <dgm:prSet/>
      <dgm:spPr/>
      <dgm:t>
        <a:bodyPr/>
        <a:lstStyle/>
        <a:p>
          <a:endParaRPr lang="en-US"/>
        </a:p>
      </dgm:t>
    </dgm:pt>
    <dgm:pt modelId="{3E9B7B82-C764-4C61-87FD-8DFD4896189F}" type="sibTrans" cxnId="{ED38CBCB-6C38-462B-BF74-D6447680EC96}">
      <dgm:prSet/>
      <dgm:spPr/>
      <dgm:t>
        <a:bodyPr/>
        <a:lstStyle/>
        <a:p>
          <a:endParaRPr lang="en-US"/>
        </a:p>
      </dgm:t>
    </dgm:pt>
    <dgm:pt modelId="{7A269CA3-6048-4A8C-A9E3-8391F4E078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Reduces the volume of air within a package</a:t>
          </a:r>
        </a:p>
      </dgm:t>
    </dgm:pt>
    <dgm:pt modelId="{FA5F6606-6099-4A59-8B77-183D66C4DCAC}" type="parTrans" cxnId="{0FE4DA8D-633C-41FE-A47D-96C7586C3736}">
      <dgm:prSet/>
      <dgm:spPr/>
      <dgm:t>
        <a:bodyPr/>
        <a:lstStyle/>
        <a:p>
          <a:endParaRPr lang="en-US"/>
        </a:p>
      </dgm:t>
    </dgm:pt>
    <dgm:pt modelId="{D45F2D95-EE86-465E-A406-11D5B03EEB53}" type="sibTrans" cxnId="{0FE4DA8D-633C-41FE-A47D-96C7586C3736}">
      <dgm:prSet/>
      <dgm:spPr/>
      <dgm:t>
        <a:bodyPr/>
        <a:lstStyle/>
        <a:p>
          <a:endParaRPr lang="en-US"/>
        </a:p>
      </dgm:t>
    </dgm:pt>
    <dgm:pt modelId="{CF45BCAD-22FA-4FEB-8735-3A4D4DF531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Usually requires a “barrier” material</a:t>
          </a:r>
        </a:p>
      </dgm:t>
    </dgm:pt>
    <dgm:pt modelId="{F6EB619A-B1C3-434F-B1E2-ACA9827F2A09}" type="parTrans" cxnId="{B8F95653-4EA5-4C37-B68E-02D4F6F84F61}">
      <dgm:prSet/>
      <dgm:spPr/>
      <dgm:t>
        <a:bodyPr/>
        <a:lstStyle/>
        <a:p>
          <a:endParaRPr lang="en-US"/>
        </a:p>
      </dgm:t>
    </dgm:pt>
    <dgm:pt modelId="{F24F2F8F-4CCA-42C7-9661-BC63EE921B9E}" type="sibTrans" cxnId="{B8F95653-4EA5-4C37-B68E-02D4F6F84F61}">
      <dgm:prSet/>
      <dgm:spPr/>
      <dgm:t>
        <a:bodyPr/>
        <a:lstStyle/>
        <a:p>
          <a:endParaRPr lang="en-US"/>
        </a:p>
      </dgm:t>
    </dgm:pt>
    <dgm:pt modelId="{04981127-A3EE-4648-A09D-4776F25FBA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Commonly used with Fresh Red Meats</a:t>
          </a:r>
        </a:p>
      </dgm:t>
    </dgm:pt>
    <dgm:pt modelId="{D94D157E-4330-4DB9-94C0-83CF15449687}" type="parTrans" cxnId="{3F6ED096-1BF2-4B77-B64C-593403373567}">
      <dgm:prSet/>
      <dgm:spPr/>
      <dgm:t>
        <a:bodyPr/>
        <a:lstStyle/>
        <a:p>
          <a:endParaRPr lang="en-US"/>
        </a:p>
      </dgm:t>
    </dgm:pt>
    <dgm:pt modelId="{C376CF8D-60B6-433C-8836-E5FA0262FEAA}" type="sibTrans" cxnId="{3F6ED096-1BF2-4B77-B64C-593403373567}">
      <dgm:prSet/>
      <dgm:spPr/>
      <dgm:t>
        <a:bodyPr/>
        <a:lstStyle/>
        <a:p>
          <a:endParaRPr lang="en-US"/>
        </a:p>
      </dgm:t>
    </dgm:pt>
    <dgm:pt modelId="{7A0B3D8D-05F9-4EC1-9C8D-8530951009F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Gas Flushing</a:t>
          </a:r>
        </a:p>
      </dgm:t>
    </dgm:pt>
    <dgm:pt modelId="{03526F1E-435D-4ECA-A50B-1463A5BDC01F}" type="parTrans" cxnId="{0D994A3A-C063-436E-947D-B1F5CFDD4912}">
      <dgm:prSet/>
      <dgm:spPr/>
      <dgm:t>
        <a:bodyPr/>
        <a:lstStyle/>
        <a:p>
          <a:endParaRPr lang="en-US"/>
        </a:p>
      </dgm:t>
    </dgm:pt>
    <dgm:pt modelId="{FA549AE6-379C-4A48-BCD2-49F1AEEE021D}" type="sibTrans" cxnId="{0D994A3A-C063-436E-947D-B1F5CFDD4912}">
      <dgm:prSet/>
      <dgm:spPr/>
      <dgm:t>
        <a:bodyPr/>
        <a:lstStyle/>
        <a:p>
          <a:endParaRPr lang="en-US"/>
        </a:p>
      </dgm:t>
    </dgm:pt>
    <dgm:pt modelId="{68B8D3CE-27F6-4B21-A010-1A48B4DFEF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Generally, uses a “barrier” material.  Produce packaging is an exception.</a:t>
          </a:r>
        </a:p>
      </dgm:t>
    </dgm:pt>
    <dgm:pt modelId="{7683D9FA-A718-4F29-9D45-EC1887F8BC8A}" type="parTrans" cxnId="{C3BF16F3-85EE-4A4D-9AC9-092782796552}">
      <dgm:prSet/>
      <dgm:spPr/>
      <dgm:t>
        <a:bodyPr/>
        <a:lstStyle/>
        <a:p>
          <a:endParaRPr lang="en-US"/>
        </a:p>
      </dgm:t>
    </dgm:pt>
    <dgm:pt modelId="{87149433-C347-40A1-905C-330A075B231D}" type="sibTrans" cxnId="{C3BF16F3-85EE-4A4D-9AC9-092782796552}">
      <dgm:prSet/>
      <dgm:spPr/>
      <dgm:t>
        <a:bodyPr/>
        <a:lstStyle/>
        <a:p>
          <a:endParaRPr lang="en-US"/>
        </a:p>
      </dgm:t>
    </dgm:pt>
    <dgm:pt modelId="{BFFBC21F-CECD-4585-9D12-2BC2FA802D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Typically incorporates a pre-determined mixture of gases to dilute the atmosphere.</a:t>
          </a:r>
        </a:p>
      </dgm:t>
    </dgm:pt>
    <dgm:pt modelId="{A1BF327B-7E84-41CF-B97C-DA83A7D806E3}" type="parTrans" cxnId="{72D2BD09-AB90-4055-A706-15D8B8357605}">
      <dgm:prSet/>
      <dgm:spPr/>
      <dgm:t>
        <a:bodyPr/>
        <a:lstStyle/>
        <a:p>
          <a:endParaRPr lang="en-US"/>
        </a:p>
      </dgm:t>
    </dgm:pt>
    <dgm:pt modelId="{253E7D4D-3F65-4059-8FD8-1306E31B139F}" type="sibTrans" cxnId="{72D2BD09-AB90-4055-A706-15D8B8357605}">
      <dgm:prSet/>
      <dgm:spPr/>
      <dgm:t>
        <a:bodyPr/>
        <a:lstStyle/>
        <a:p>
          <a:endParaRPr lang="en-US"/>
        </a:p>
      </dgm:t>
    </dgm:pt>
    <dgm:pt modelId="{C626EDE6-EDE2-4D57-9A01-B50701886F25}" type="pres">
      <dgm:prSet presAssocID="{961D96F0-D8A0-49AA-AD9A-7ED006D4F04F}" presName="root" presStyleCnt="0">
        <dgm:presLayoutVars>
          <dgm:dir/>
          <dgm:resizeHandles val="exact"/>
        </dgm:presLayoutVars>
      </dgm:prSet>
      <dgm:spPr/>
    </dgm:pt>
    <dgm:pt modelId="{EBBA49A9-13A7-4740-A5A7-4B505A3719C4}" type="pres">
      <dgm:prSet presAssocID="{B5C83967-EA01-47D4-906E-A967B972545E}" presName="compNode" presStyleCnt="0"/>
      <dgm:spPr/>
    </dgm:pt>
    <dgm:pt modelId="{8583DAC7-0ABC-4AB4-9181-3D964FBA324B}" type="pres">
      <dgm:prSet presAssocID="{B5C83967-EA01-47D4-906E-A967B972545E}" presName="bgRect" presStyleLbl="bgShp" presStyleIdx="0" presStyleCnt="2"/>
      <dgm:spPr/>
    </dgm:pt>
    <dgm:pt modelId="{022534FD-F486-462F-83BA-A051414B7E13}" type="pres">
      <dgm:prSet presAssocID="{B5C83967-EA01-47D4-906E-A967B972545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E52B6A38-9A31-4410-9EBB-34686856A9A2}" type="pres">
      <dgm:prSet presAssocID="{B5C83967-EA01-47D4-906E-A967B972545E}" presName="spaceRect" presStyleCnt="0"/>
      <dgm:spPr/>
    </dgm:pt>
    <dgm:pt modelId="{3925DF18-4B78-4021-92F4-D0D8B2D2C490}" type="pres">
      <dgm:prSet presAssocID="{B5C83967-EA01-47D4-906E-A967B972545E}" presName="parTx" presStyleLbl="revTx" presStyleIdx="0" presStyleCnt="4">
        <dgm:presLayoutVars>
          <dgm:chMax val="0"/>
          <dgm:chPref val="0"/>
        </dgm:presLayoutVars>
      </dgm:prSet>
      <dgm:spPr/>
    </dgm:pt>
    <dgm:pt modelId="{EB74FE6F-C97E-4FE4-87F2-F2E517A8C381}" type="pres">
      <dgm:prSet presAssocID="{B5C83967-EA01-47D4-906E-A967B972545E}" presName="desTx" presStyleLbl="revTx" presStyleIdx="1" presStyleCnt="4">
        <dgm:presLayoutVars/>
      </dgm:prSet>
      <dgm:spPr/>
    </dgm:pt>
    <dgm:pt modelId="{A3A51073-1994-45E4-9707-722744AB7A22}" type="pres">
      <dgm:prSet presAssocID="{3E9B7B82-C764-4C61-87FD-8DFD4896189F}" presName="sibTrans" presStyleCnt="0"/>
      <dgm:spPr/>
    </dgm:pt>
    <dgm:pt modelId="{716261D3-EC21-485C-A073-EAA415E27984}" type="pres">
      <dgm:prSet presAssocID="{7A0B3D8D-05F9-4EC1-9C8D-8530951009FD}" presName="compNode" presStyleCnt="0"/>
      <dgm:spPr/>
    </dgm:pt>
    <dgm:pt modelId="{D86582C3-B9F7-466B-9B95-9FC9DAE7D39A}" type="pres">
      <dgm:prSet presAssocID="{7A0B3D8D-05F9-4EC1-9C8D-8530951009FD}" presName="bgRect" presStyleLbl="bgShp" presStyleIdx="1" presStyleCnt="2"/>
      <dgm:spPr/>
    </dgm:pt>
    <dgm:pt modelId="{0F4E0CFE-0952-487E-8F72-E4E7F1D497C2}" type="pres">
      <dgm:prSet presAssocID="{7A0B3D8D-05F9-4EC1-9C8D-8530951009F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lash"/>
        </a:ext>
      </dgm:extLst>
    </dgm:pt>
    <dgm:pt modelId="{4725B880-A4A2-47D9-98FA-023A910601DF}" type="pres">
      <dgm:prSet presAssocID="{7A0B3D8D-05F9-4EC1-9C8D-8530951009FD}" presName="spaceRect" presStyleCnt="0"/>
      <dgm:spPr/>
    </dgm:pt>
    <dgm:pt modelId="{5EDAEDBD-3FDA-46FA-856B-581DDE63FF6F}" type="pres">
      <dgm:prSet presAssocID="{7A0B3D8D-05F9-4EC1-9C8D-8530951009FD}" presName="parTx" presStyleLbl="revTx" presStyleIdx="2" presStyleCnt="4">
        <dgm:presLayoutVars>
          <dgm:chMax val="0"/>
          <dgm:chPref val="0"/>
        </dgm:presLayoutVars>
      </dgm:prSet>
      <dgm:spPr/>
    </dgm:pt>
    <dgm:pt modelId="{DC1DB1D9-8D03-4CBD-942D-CF51082F8DF3}" type="pres">
      <dgm:prSet presAssocID="{7A0B3D8D-05F9-4EC1-9C8D-8530951009FD}" presName="desTx" presStyleLbl="revTx" presStyleIdx="3" presStyleCnt="4">
        <dgm:presLayoutVars/>
      </dgm:prSet>
      <dgm:spPr/>
    </dgm:pt>
  </dgm:ptLst>
  <dgm:cxnLst>
    <dgm:cxn modelId="{0152B702-C106-4362-8A86-8C8B811CCD5A}" type="presOf" srcId="{7A0B3D8D-05F9-4EC1-9C8D-8530951009FD}" destId="{5EDAEDBD-3FDA-46FA-856B-581DDE63FF6F}" srcOrd="0" destOrd="0" presId="urn:microsoft.com/office/officeart/2018/2/layout/IconVerticalSolidList"/>
    <dgm:cxn modelId="{F0095403-3ED4-4E8B-8F81-3945A843458C}" type="presOf" srcId="{961D96F0-D8A0-49AA-AD9A-7ED006D4F04F}" destId="{C626EDE6-EDE2-4D57-9A01-B50701886F25}" srcOrd="0" destOrd="0" presId="urn:microsoft.com/office/officeart/2018/2/layout/IconVerticalSolidList"/>
    <dgm:cxn modelId="{72D2BD09-AB90-4055-A706-15D8B8357605}" srcId="{7A0B3D8D-05F9-4EC1-9C8D-8530951009FD}" destId="{BFFBC21F-CECD-4585-9D12-2BC2FA802D33}" srcOrd="1" destOrd="0" parTransId="{A1BF327B-7E84-41CF-B97C-DA83A7D806E3}" sibTransId="{253E7D4D-3F65-4059-8FD8-1306E31B139F}"/>
    <dgm:cxn modelId="{0D994A3A-C063-436E-947D-B1F5CFDD4912}" srcId="{961D96F0-D8A0-49AA-AD9A-7ED006D4F04F}" destId="{7A0B3D8D-05F9-4EC1-9C8D-8530951009FD}" srcOrd="1" destOrd="0" parTransId="{03526F1E-435D-4ECA-A50B-1463A5BDC01F}" sibTransId="{FA549AE6-379C-4A48-BCD2-49F1AEEE021D}"/>
    <dgm:cxn modelId="{6DE93667-6F96-4F06-9C78-C0F5C388669A}" type="presOf" srcId="{BFFBC21F-CECD-4585-9D12-2BC2FA802D33}" destId="{DC1DB1D9-8D03-4CBD-942D-CF51082F8DF3}" srcOrd="0" destOrd="1" presId="urn:microsoft.com/office/officeart/2018/2/layout/IconVerticalSolidList"/>
    <dgm:cxn modelId="{ED63814A-7856-4E7B-8D2B-995DDF6FB5A0}" type="presOf" srcId="{04981127-A3EE-4648-A09D-4776F25FBA7F}" destId="{EB74FE6F-C97E-4FE4-87F2-F2E517A8C381}" srcOrd="0" destOrd="2" presId="urn:microsoft.com/office/officeart/2018/2/layout/IconVerticalSolidList"/>
    <dgm:cxn modelId="{B8F95653-4EA5-4C37-B68E-02D4F6F84F61}" srcId="{B5C83967-EA01-47D4-906E-A967B972545E}" destId="{CF45BCAD-22FA-4FEB-8735-3A4D4DF53178}" srcOrd="1" destOrd="0" parTransId="{F6EB619A-B1C3-434F-B1E2-ACA9827F2A09}" sibTransId="{F24F2F8F-4CCA-42C7-9661-BC63EE921B9E}"/>
    <dgm:cxn modelId="{6EE6108C-0BA6-47D5-B3FC-567D3288DA93}" type="presOf" srcId="{68B8D3CE-27F6-4B21-A010-1A48B4DFEFFC}" destId="{DC1DB1D9-8D03-4CBD-942D-CF51082F8DF3}" srcOrd="0" destOrd="0" presId="urn:microsoft.com/office/officeart/2018/2/layout/IconVerticalSolidList"/>
    <dgm:cxn modelId="{0FE4DA8D-633C-41FE-A47D-96C7586C3736}" srcId="{B5C83967-EA01-47D4-906E-A967B972545E}" destId="{7A269CA3-6048-4A8C-A9E3-8391F4E0786A}" srcOrd="0" destOrd="0" parTransId="{FA5F6606-6099-4A59-8B77-183D66C4DCAC}" sibTransId="{D45F2D95-EE86-465E-A406-11D5B03EEB53}"/>
    <dgm:cxn modelId="{E1DEAE8F-0571-4B8D-AE73-7055EB9D1B0E}" type="presOf" srcId="{CF45BCAD-22FA-4FEB-8735-3A4D4DF53178}" destId="{EB74FE6F-C97E-4FE4-87F2-F2E517A8C381}" srcOrd="0" destOrd="1" presId="urn:microsoft.com/office/officeart/2018/2/layout/IconVerticalSolidList"/>
    <dgm:cxn modelId="{3F6ED096-1BF2-4B77-B64C-593403373567}" srcId="{B5C83967-EA01-47D4-906E-A967B972545E}" destId="{04981127-A3EE-4648-A09D-4776F25FBA7F}" srcOrd="2" destOrd="0" parTransId="{D94D157E-4330-4DB9-94C0-83CF15449687}" sibTransId="{C376CF8D-60B6-433C-8836-E5FA0262FEAA}"/>
    <dgm:cxn modelId="{ED38CBCB-6C38-462B-BF74-D6447680EC96}" srcId="{961D96F0-D8A0-49AA-AD9A-7ED006D4F04F}" destId="{B5C83967-EA01-47D4-906E-A967B972545E}" srcOrd="0" destOrd="0" parTransId="{8540FA02-9B0D-403A-819D-0D919DC911CC}" sibTransId="{3E9B7B82-C764-4C61-87FD-8DFD4896189F}"/>
    <dgm:cxn modelId="{D1C42BD4-A5D8-4CC8-94E8-199D6DA6C488}" type="presOf" srcId="{B5C83967-EA01-47D4-906E-A967B972545E}" destId="{3925DF18-4B78-4021-92F4-D0D8B2D2C490}" srcOrd="0" destOrd="0" presId="urn:microsoft.com/office/officeart/2018/2/layout/IconVerticalSolidList"/>
    <dgm:cxn modelId="{0ECE8EEC-A877-4779-A4F3-59EF25B30319}" type="presOf" srcId="{7A269CA3-6048-4A8C-A9E3-8391F4E0786A}" destId="{EB74FE6F-C97E-4FE4-87F2-F2E517A8C381}" srcOrd="0" destOrd="0" presId="urn:microsoft.com/office/officeart/2018/2/layout/IconVerticalSolidList"/>
    <dgm:cxn modelId="{C3BF16F3-85EE-4A4D-9AC9-092782796552}" srcId="{7A0B3D8D-05F9-4EC1-9C8D-8530951009FD}" destId="{68B8D3CE-27F6-4B21-A010-1A48B4DFEFFC}" srcOrd="0" destOrd="0" parTransId="{7683D9FA-A718-4F29-9D45-EC1887F8BC8A}" sibTransId="{87149433-C347-40A1-905C-330A075B231D}"/>
    <dgm:cxn modelId="{B69A1336-8277-4C1E-883B-09A432513DC7}" type="presParOf" srcId="{C626EDE6-EDE2-4D57-9A01-B50701886F25}" destId="{EBBA49A9-13A7-4740-A5A7-4B505A3719C4}" srcOrd="0" destOrd="0" presId="urn:microsoft.com/office/officeart/2018/2/layout/IconVerticalSolidList"/>
    <dgm:cxn modelId="{C06D8D5D-2E38-4EFD-8F7D-EA348DD85188}" type="presParOf" srcId="{EBBA49A9-13A7-4740-A5A7-4B505A3719C4}" destId="{8583DAC7-0ABC-4AB4-9181-3D964FBA324B}" srcOrd="0" destOrd="0" presId="urn:microsoft.com/office/officeart/2018/2/layout/IconVerticalSolidList"/>
    <dgm:cxn modelId="{7ECDE293-3A72-4192-879F-C5719E3EA226}" type="presParOf" srcId="{EBBA49A9-13A7-4740-A5A7-4B505A3719C4}" destId="{022534FD-F486-462F-83BA-A051414B7E13}" srcOrd="1" destOrd="0" presId="urn:microsoft.com/office/officeart/2018/2/layout/IconVerticalSolidList"/>
    <dgm:cxn modelId="{97857303-E5A1-44FC-836C-35A7773A58CA}" type="presParOf" srcId="{EBBA49A9-13A7-4740-A5A7-4B505A3719C4}" destId="{E52B6A38-9A31-4410-9EBB-34686856A9A2}" srcOrd="2" destOrd="0" presId="urn:microsoft.com/office/officeart/2018/2/layout/IconVerticalSolidList"/>
    <dgm:cxn modelId="{1CAABCEB-650B-43D3-82DB-6E3E80BCFFEF}" type="presParOf" srcId="{EBBA49A9-13A7-4740-A5A7-4B505A3719C4}" destId="{3925DF18-4B78-4021-92F4-D0D8B2D2C490}" srcOrd="3" destOrd="0" presId="urn:microsoft.com/office/officeart/2018/2/layout/IconVerticalSolidList"/>
    <dgm:cxn modelId="{8A4D3B20-CAA2-41E9-9C46-525781BB0E8E}" type="presParOf" srcId="{EBBA49A9-13A7-4740-A5A7-4B505A3719C4}" destId="{EB74FE6F-C97E-4FE4-87F2-F2E517A8C381}" srcOrd="4" destOrd="0" presId="urn:microsoft.com/office/officeart/2018/2/layout/IconVerticalSolidList"/>
    <dgm:cxn modelId="{15E1508D-C781-47D9-ACFA-98BA96F1AABE}" type="presParOf" srcId="{C626EDE6-EDE2-4D57-9A01-B50701886F25}" destId="{A3A51073-1994-45E4-9707-722744AB7A22}" srcOrd="1" destOrd="0" presId="urn:microsoft.com/office/officeart/2018/2/layout/IconVerticalSolidList"/>
    <dgm:cxn modelId="{9AB9E1A3-5C03-4BF3-8C7F-E8DB64B476D7}" type="presParOf" srcId="{C626EDE6-EDE2-4D57-9A01-B50701886F25}" destId="{716261D3-EC21-485C-A073-EAA415E27984}" srcOrd="2" destOrd="0" presId="urn:microsoft.com/office/officeart/2018/2/layout/IconVerticalSolidList"/>
    <dgm:cxn modelId="{3B6C844C-7C4A-4D61-83A0-CEF3FE850173}" type="presParOf" srcId="{716261D3-EC21-485C-A073-EAA415E27984}" destId="{D86582C3-B9F7-466B-9B95-9FC9DAE7D39A}" srcOrd="0" destOrd="0" presId="urn:microsoft.com/office/officeart/2018/2/layout/IconVerticalSolidList"/>
    <dgm:cxn modelId="{8F8C15F1-DEE7-4716-B42E-626A3218A13B}" type="presParOf" srcId="{716261D3-EC21-485C-A073-EAA415E27984}" destId="{0F4E0CFE-0952-487E-8F72-E4E7F1D497C2}" srcOrd="1" destOrd="0" presId="urn:microsoft.com/office/officeart/2018/2/layout/IconVerticalSolidList"/>
    <dgm:cxn modelId="{410F52DF-3F9F-4681-B7A9-F16DE1658460}" type="presParOf" srcId="{716261D3-EC21-485C-A073-EAA415E27984}" destId="{4725B880-A4A2-47D9-98FA-023A910601DF}" srcOrd="2" destOrd="0" presId="urn:microsoft.com/office/officeart/2018/2/layout/IconVerticalSolidList"/>
    <dgm:cxn modelId="{7420BFC4-7B47-48A4-A83A-62198C9D3C07}" type="presParOf" srcId="{716261D3-EC21-485C-A073-EAA415E27984}" destId="{5EDAEDBD-3FDA-46FA-856B-581DDE63FF6F}" srcOrd="3" destOrd="0" presId="urn:microsoft.com/office/officeart/2018/2/layout/IconVerticalSolidList"/>
    <dgm:cxn modelId="{FA519B0F-46C0-4C6A-8219-2B17CB8A42F4}" type="presParOf" srcId="{716261D3-EC21-485C-A073-EAA415E27984}" destId="{DC1DB1D9-8D03-4CBD-942D-CF51082F8DF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1EE57D-ECB2-40B6-BEC7-1F065F1859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C18F311-BA3C-472A-BAF9-229BF0B94A42}">
      <dgm:prSet/>
      <dgm:spPr/>
      <dgm:t>
        <a:bodyPr/>
        <a:lstStyle/>
        <a:p>
          <a:r>
            <a:rPr lang="en-US"/>
            <a:t>Controlled Atmosphere Packaging</a:t>
          </a:r>
        </a:p>
      </dgm:t>
    </dgm:pt>
    <dgm:pt modelId="{B7BFDEE9-FE5A-4F42-8D6E-DE726F847123}" type="parTrans" cxnId="{FDCCECEA-82D3-45A2-B336-638627F7DE5D}">
      <dgm:prSet/>
      <dgm:spPr/>
      <dgm:t>
        <a:bodyPr/>
        <a:lstStyle/>
        <a:p>
          <a:endParaRPr lang="en-US"/>
        </a:p>
      </dgm:t>
    </dgm:pt>
    <dgm:pt modelId="{9E21219D-B8F6-46B7-B132-DBC76D51E8E7}" type="sibTrans" cxnId="{FDCCECEA-82D3-45A2-B336-638627F7DE5D}">
      <dgm:prSet/>
      <dgm:spPr/>
      <dgm:t>
        <a:bodyPr/>
        <a:lstStyle/>
        <a:p>
          <a:endParaRPr lang="en-US"/>
        </a:p>
      </dgm:t>
    </dgm:pt>
    <dgm:pt modelId="{65B236D9-CD23-4F39-9DB8-B91C2CBE68E2}">
      <dgm:prSet/>
      <dgm:spPr/>
      <dgm:t>
        <a:bodyPr/>
        <a:lstStyle/>
        <a:p>
          <a:r>
            <a:rPr lang="en-US"/>
            <a:t>Used primarily for bulk storage and gassing</a:t>
          </a:r>
        </a:p>
      </dgm:t>
    </dgm:pt>
    <dgm:pt modelId="{AF481314-313C-4975-BDA4-F290C0502F4B}" type="parTrans" cxnId="{4B91BEAD-2943-4C33-A3D9-884807108000}">
      <dgm:prSet/>
      <dgm:spPr/>
      <dgm:t>
        <a:bodyPr/>
        <a:lstStyle/>
        <a:p>
          <a:endParaRPr lang="en-US"/>
        </a:p>
      </dgm:t>
    </dgm:pt>
    <dgm:pt modelId="{C814B6DF-1039-4556-9B86-3896C11D1BA3}" type="sibTrans" cxnId="{4B91BEAD-2943-4C33-A3D9-884807108000}">
      <dgm:prSet/>
      <dgm:spPr/>
      <dgm:t>
        <a:bodyPr/>
        <a:lstStyle/>
        <a:p>
          <a:endParaRPr lang="en-US"/>
        </a:p>
      </dgm:t>
    </dgm:pt>
    <dgm:pt modelId="{DF4CE8E1-0A67-4D6F-875C-4114F0194E24}">
      <dgm:prSet/>
      <dgm:spPr/>
      <dgm:t>
        <a:bodyPr/>
        <a:lstStyle/>
        <a:p>
          <a:r>
            <a:rPr lang="en-US"/>
            <a:t>Common in the produce - fruit industry</a:t>
          </a:r>
        </a:p>
      </dgm:t>
    </dgm:pt>
    <dgm:pt modelId="{CBADEC81-B983-4610-AADA-19690017AE3E}" type="parTrans" cxnId="{599F15F4-9D35-4140-A089-AEE33F74F5B9}">
      <dgm:prSet/>
      <dgm:spPr/>
      <dgm:t>
        <a:bodyPr/>
        <a:lstStyle/>
        <a:p>
          <a:endParaRPr lang="en-US"/>
        </a:p>
      </dgm:t>
    </dgm:pt>
    <dgm:pt modelId="{F3E927E2-A183-434B-A270-2B79C5053F97}" type="sibTrans" cxnId="{599F15F4-9D35-4140-A089-AEE33F74F5B9}">
      <dgm:prSet/>
      <dgm:spPr/>
      <dgm:t>
        <a:bodyPr/>
        <a:lstStyle/>
        <a:p>
          <a:endParaRPr lang="en-US"/>
        </a:p>
      </dgm:t>
    </dgm:pt>
    <dgm:pt modelId="{E70835A4-8D8F-4002-B20D-9AA9A3F96610}">
      <dgm:prSet/>
      <dgm:spPr/>
      <dgm:t>
        <a:bodyPr/>
        <a:lstStyle/>
        <a:p>
          <a:r>
            <a:rPr lang="en-US"/>
            <a:t>Passive Packaging</a:t>
          </a:r>
        </a:p>
      </dgm:t>
    </dgm:pt>
    <dgm:pt modelId="{30E2084A-56A9-4A85-8F98-685EB4650BF9}" type="parTrans" cxnId="{2966EA2D-4BCA-444A-8E95-32980C2C14A4}">
      <dgm:prSet/>
      <dgm:spPr/>
      <dgm:t>
        <a:bodyPr/>
        <a:lstStyle/>
        <a:p>
          <a:endParaRPr lang="en-US"/>
        </a:p>
      </dgm:t>
    </dgm:pt>
    <dgm:pt modelId="{98FED027-F84E-4C02-B9B2-D96B598822D5}" type="sibTrans" cxnId="{2966EA2D-4BCA-444A-8E95-32980C2C14A4}">
      <dgm:prSet/>
      <dgm:spPr/>
      <dgm:t>
        <a:bodyPr/>
        <a:lstStyle/>
        <a:p>
          <a:endParaRPr lang="en-US"/>
        </a:p>
      </dgm:t>
    </dgm:pt>
    <dgm:pt modelId="{6CCEB0D0-4B6D-4681-8EE8-495110CD72FC}">
      <dgm:prSet/>
      <dgm:spPr/>
      <dgm:t>
        <a:bodyPr/>
        <a:lstStyle/>
        <a:p>
          <a:r>
            <a:rPr lang="en-US"/>
            <a:t>Modification of  the atmospheric concentration within a hermetically sealed package </a:t>
          </a:r>
        </a:p>
      </dgm:t>
    </dgm:pt>
    <dgm:pt modelId="{C0EAAD87-6438-42A6-ABEF-6356093BE871}" type="parTrans" cxnId="{494CC858-EEF8-4D6C-AC2A-9AAC3C87CB4A}">
      <dgm:prSet/>
      <dgm:spPr/>
      <dgm:t>
        <a:bodyPr/>
        <a:lstStyle/>
        <a:p>
          <a:endParaRPr lang="en-US"/>
        </a:p>
      </dgm:t>
    </dgm:pt>
    <dgm:pt modelId="{9B67B1F1-F637-4D0C-9F5D-C5054B7372F3}" type="sibTrans" cxnId="{494CC858-EEF8-4D6C-AC2A-9AAC3C87CB4A}">
      <dgm:prSet/>
      <dgm:spPr/>
      <dgm:t>
        <a:bodyPr/>
        <a:lstStyle/>
        <a:p>
          <a:endParaRPr lang="en-US"/>
        </a:p>
      </dgm:t>
    </dgm:pt>
    <dgm:pt modelId="{EB67D547-786C-4503-A7FF-63ABF4F4E353}">
      <dgm:prSet/>
      <dgm:spPr/>
      <dgm:t>
        <a:bodyPr/>
        <a:lstStyle/>
        <a:p>
          <a:r>
            <a:rPr lang="en-US"/>
            <a:t>Typical of respiring products such as fruits and vegetables</a:t>
          </a:r>
        </a:p>
      </dgm:t>
    </dgm:pt>
    <dgm:pt modelId="{839FE55F-9565-4613-AC1A-D1E4B1118DF6}" type="parTrans" cxnId="{EFF53F55-0C97-430E-986E-A9EE6ACCC428}">
      <dgm:prSet/>
      <dgm:spPr/>
      <dgm:t>
        <a:bodyPr/>
        <a:lstStyle/>
        <a:p>
          <a:endParaRPr lang="en-US"/>
        </a:p>
      </dgm:t>
    </dgm:pt>
    <dgm:pt modelId="{44B0CC67-960E-4287-84ED-6E91736E3147}" type="sibTrans" cxnId="{EFF53F55-0C97-430E-986E-A9EE6ACCC428}">
      <dgm:prSet/>
      <dgm:spPr/>
      <dgm:t>
        <a:bodyPr/>
        <a:lstStyle/>
        <a:p>
          <a:endParaRPr lang="en-US"/>
        </a:p>
      </dgm:t>
    </dgm:pt>
    <dgm:pt modelId="{D061EDCF-F4B1-4230-8A4D-22B3EB38A9D8}">
      <dgm:prSet/>
      <dgm:spPr/>
      <dgm:t>
        <a:bodyPr/>
        <a:lstStyle/>
        <a:p>
          <a:r>
            <a:rPr lang="en-US"/>
            <a:t>Active Packaging</a:t>
          </a:r>
        </a:p>
      </dgm:t>
    </dgm:pt>
    <dgm:pt modelId="{8E64E6C0-4AA2-482F-ADC0-E6CED3D8874D}" type="parTrans" cxnId="{CD568AD8-D679-4F71-A3A4-D011BF22DC57}">
      <dgm:prSet/>
      <dgm:spPr/>
      <dgm:t>
        <a:bodyPr/>
        <a:lstStyle/>
        <a:p>
          <a:endParaRPr lang="en-US"/>
        </a:p>
      </dgm:t>
    </dgm:pt>
    <dgm:pt modelId="{DFC67692-D90B-45FC-B1E4-005015EA75A9}" type="sibTrans" cxnId="{CD568AD8-D679-4F71-A3A4-D011BF22DC57}">
      <dgm:prSet/>
      <dgm:spPr/>
      <dgm:t>
        <a:bodyPr/>
        <a:lstStyle/>
        <a:p>
          <a:endParaRPr lang="en-US"/>
        </a:p>
      </dgm:t>
    </dgm:pt>
    <dgm:pt modelId="{F6009891-7B83-4C12-BA43-77A46C2A6F3F}">
      <dgm:prSet/>
      <dgm:spPr/>
      <dgm:t>
        <a:bodyPr/>
        <a:lstStyle/>
        <a:p>
          <a:r>
            <a:rPr lang="en-US"/>
            <a:t>Modification of  the packaging material with the intent of causing some change in the package environment or packaged product. </a:t>
          </a:r>
        </a:p>
      </dgm:t>
    </dgm:pt>
    <dgm:pt modelId="{ADCE11A2-2966-475C-A43C-3358E9AA4BF9}" type="parTrans" cxnId="{022BBA28-FE90-4DC6-B289-815E0970EC70}">
      <dgm:prSet/>
      <dgm:spPr/>
      <dgm:t>
        <a:bodyPr/>
        <a:lstStyle/>
        <a:p>
          <a:endParaRPr lang="en-US"/>
        </a:p>
      </dgm:t>
    </dgm:pt>
    <dgm:pt modelId="{7092355F-445C-4AB2-A8A4-22C4697B3FB5}" type="sibTrans" cxnId="{022BBA28-FE90-4DC6-B289-815E0970EC70}">
      <dgm:prSet/>
      <dgm:spPr/>
      <dgm:t>
        <a:bodyPr/>
        <a:lstStyle/>
        <a:p>
          <a:endParaRPr lang="en-US"/>
        </a:p>
      </dgm:t>
    </dgm:pt>
    <dgm:pt modelId="{76F2B26C-5D26-4032-BA47-2D790A64B9AC}">
      <dgm:prSet/>
      <dgm:spPr/>
      <dgm:t>
        <a:bodyPr/>
        <a:lstStyle/>
        <a:p>
          <a:r>
            <a:rPr lang="en-US"/>
            <a:t>Examples include oxygen scavenging, antimicrobials, and pathogen identification systems. </a:t>
          </a:r>
        </a:p>
      </dgm:t>
    </dgm:pt>
    <dgm:pt modelId="{101249C6-9A80-4F86-9D2E-ED54E5FCBFA6}" type="parTrans" cxnId="{A69566F0-AE38-4799-946E-9B2BCD71A192}">
      <dgm:prSet/>
      <dgm:spPr/>
      <dgm:t>
        <a:bodyPr/>
        <a:lstStyle/>
        <a:p>
          <a:endParaRPr lang="en-US"/>
        </a:p>
      </dgm:t>
    </dgm:pt>
    <dgm:pt modelId="{4C6BB9AD-0420-4BB0-9E76-F247E7EB2886}" type="sibTrans" cxnId="{A69566F0-AE38-4799-946E-9B2BCD71A192}">
      <dgm:prSet/>
      <dgm:spPr/>
      <dgm:t>
        <a:bodyPr/>
        <a:lstStyle/>
        <a:p>
          <a:endParaRPr lang="en-US"/>
        </a:p>
      </dgm:t>
    </dgm:pt>
    <dgm:pt modelId="{5F60F71B-B9D6-497A-B5F2-D00DA0B4EF01}" type="pres">
      <dgm:prSet presAssocID="{741EE57D-ECB2-40B6-BEC7-1F065F1859BD}" presName="linear" presStyleCnt="0">
        <dgm:presLayoutVars>
          <dgm:animLvl val="lvl"/>
          <dgm:resizeHandles val="exact"/>
        </dgm:presLayoutVars>
      </dgm:prSet>
      <dgm:spPr/>
    </dgm:pt>
    <dgm:pt modelId="{4B5FD372-F0ED-44CE-B177-A05356B41B54}" type="pres">
      <dgm:prSet presAssocID="{1C18F311-BA3C-472A-BAF9-229BF0B94A4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1342E1C-90C7-44BD-A703-6D06FE7DC0D7}" type="pres">
      <dgm:prSet presAssocID="{1C18F311-BA3C-472A-BAF9-229BF0B94A42}" presName="childText" presStyleLbl="revTx" presStyleIdx="0" presStyleCnt="3">
        <dgm:presLayoutVars>
          <dgm:bulletEnabled val="1"/>
        </dgm:presLayoutVars>
      </dgm:prSet>
      <dgm:spPr/>
    </dgm:pt>
    <dgm:pt modelId="{3E59E8A2-DA9D-4D48-AD77-494B4594DAFB}" type="pres">
      <dgm:prSet presAssocID="{E70835A4-8D8F-4002-B20D-9AA9A3F96610}" presName="parentText" presStyleLbl="node1" presStyleIdx="1" presStyleCnt="3" custLinFactNeighborY="1111">
        <dgm:presLayoutVars>
          <dgm:chMax val="0"/>
          <dgm:bulletEnabled val="1"/>
        </dgm:presLayoutVars>
      </dgm:prSet>
      <dgm:spPr/>
    </dgm:pt>
    <dgm:pt modelId="{D8450BCB-7FEF-406E-A149-A6B2EEBB2D84}" type="pres">
      <dgm:prSet presAssocID="{E70835A4-8D8F-4002-B20D-9AA9A3F96610}" presName="childText" presStyleLbl="revTx" presStyleIdx="1" presStyleCnt="3">
        <dgm:presLayoutVars>
          <dgm:bulletEnabled val="1"/>
        </dgm:presLayoutVars>
      </dgm:prSet>
      <dgm:spPr/>
    </dgm:pt>
    <dgm:pt modelId="{9C40E2B2-FF2E-41E6-9BF5-DDF822B4D56D}" type="pres">
      <dgm:prSet presAssocID="{D061EDCF-F4B1-4230-8A4D-22B3EB38A9D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B86DC5F-34F2-49F4-916A-F705A344A21F}" type="pres">
      <dgm:prSet presAssocID="{D061EDCF-F4B1-4230-8A4D-22B3EB38A9D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8810E50D-B292-43B2-AD4B-83167D6CE2ED}" type="presOf" srcId="{DF4CE8E1-0A67-4D6F-875C-4114F0194E24}" destId="{F1342E1C-90C7-44BD-A703-6D06FE7DC0D7}" srcOrd="0" destOrd="1" presId="urn:microsoft.com/office/officeart/2005/8/layout/vList2"/>
    <dgm:cxn modelId="{1DB4881D-3D7F-49FC-B2B9-596C428AC76D}" type="presOf" srcId="{65B236D9-CD23-4F39-9DB8-B91C2CBE68E2}" destId="{F1342E1C-90C7-44BD-A703-6D06FE7DC0D7}" srcOrd="0" destOrd="0" presId="urn:microsoft.com/office/officeart/2005/8/layout/vList2"/>
    <dgm:cxn modelId="{022BBA28-FE90-4DC6-B289-815E0970EC70}" srcId="{D061EDCF-F4B1-4230-8A4D-22B3EB38A9D8}" destId="{F6009891-7B83-4C12-BA43-77A46C2A6F3F}" srcOrd="0" destOrd="0" parTransId="{ADCE11A2-2966-475C-A43C-3358E9AA4BF9}" sibTransId="{7092355F-445C-4AB2-A8A4-22C4697B3FB5}"/>
    <dgm:cxn modelId="{2966EA2D-4BCA-444A-8E95-32980C2C14A4}" srcId="{741EE57D-ECB2-40B6-BEC7-1F065F1859BD}" destId="{E70835A4-8D8F-4002-B20D-9AA9A3F96610}" srcOrd="1" destOrd="0" parTransId="{30E2084A-56A9-4A85-8F98-685EB4650BF9}" sibTransId="{98FED027-F84E-4C02-B9B2-D96B598822D5}"/>
    <dgm:cxn modelId="{87A8553D-2C8C-40F7-8066-F9FA8E5CBF31}" type="presOf" srcId="{76F2B26C-5D26-4032-BA47-2D790A64B9AC}" destId="{AB86DC5F-34F2-49F4-916A-F705A344A21F}" srcOrd="0" destOrd="1" presId="urn:microsoft.com/office/officeart/2005/8/layout/vList2"/>
    <dgm:cxn modelId="{3A418373-D2D0-48FA-8296-644237EB64E7}" type="presOf" srcId="{D061EDCF-F4B1-4230-8A4D-22B3EB38A9D8}" destId="{9C40E2B2-FF2E-41E6-9BF5-DDF822B4D56D}" srcOrd="0" destOrd="0" presId="urn:microsoft.com/office/officeart/2005/8/layout/vList2"/>
    <dgm:cxn modelId="{EFF53F55-0C97-430E-986E-A9EE6ACCC428}" srcId="{E70835A4-8D8F-4002-B20D-9AA9A3F96610}" destId="{EB67D547-786C-4503-A7FF-63ABF4F4E353}" srcOrd="1" destOrd="0" parTransId="{839FE55F-9565-4613-AC1A-D1E4B1118DF6}" sibTransId="{44B0CC67-960E-4287-84ED-6E91736E3147}"/>
    <dgm:cxn modelId="{494CC858-EEF8-4D6C-AC2A-9AAC3C87CB4A}" srcId="{E70835A4-8D8F-4002-B20D-9AA9A3F96610}" destId="{6CCEB0D0-4B6D-4681-8EE8-495110CD72FC}" srcOrd="0" destOrd="0" parTransId="{C0EAAD87-6438-42A6-ABEF-6356093BE871}" sibTransId="{9B67B1F1-F637-4D0C-9F5D-C5054B7372F3}"/>
    <dgm:cxn modelId="{01A34479-609B-4A29-82CB-CF7B8828CB01}" type="presOf" srcId="{6CCEB0D0-4B6D-4681-8EE8-495110CD72FC}" destId="{D8450BCB-7FEF-406E-A149-A6B2EEBB2D84}" srcOrd="0" destOrd="0" presId="urn:microsoft.com/office/officeart/2005/8/layout/vList2"/>
    <dgm:cxn modelId="{8AB15697-5613-49F4-AE0E-129B33DB354D}" type="presOf" srcId="{E70835A4-8D8F-4002-B20D-9AA9A3F96610}" destId="{3E59E8A2-DA9D-4D48-AD77-494B4594DAFB}" srcOrd="0" destOrd="0" presId="urn:microsoft.com/office/officeart/2005/8/layout/vList2"/>
    <dgm:cxn modelId="{4B91BEAD-2943-4C33-A3D9-884807108000}" srcId="{1C18F311-BA3C-472A-BAF9-229BF0B94A42}" destId="{65B236D9-CD23-4F39-9DB8-B91C2CBE68E2}" srcOrd="0" destOrd="0" parTransId="{AF481314-313C-4975-BDA4-F290C0502F4B}" sibTransId="{C814B6DF-1039-4556-9B86-3896C11D1BA3}"/>
    <dgm:cxn modelId="{D993CDB9-5B88-42F7-B0AE-0D840A6019E5}" type="presOf" srcId="{1C18F311-BA3C-472A-BAF9-229BF0B94A42}" destId="{4B5FD372-F0ED-44CE-B177-A05356B41B54}" srcOrd="0" destOrd="0" presId="urn:microsoft.com/office/officeart/2005/8/layout/vList2"/>
    <dgm:cxn modelId="{B10888C1-AD08-4FD5-A52A-9F9882166FF1}" type="presOf" srcId="{F6009891-7B83-4C12-BA43-77A46C2A6F3F}" destId="{AB86DC5F-34F2-49F4-916A-F705A344A21F}" srcOrd="0" destOrd="0" presId="urn:microsoft.com/office/officeart/2005/8/layout/vList2"/>
    <dgm:cxn modelId="{9B43BCCB-2DB8-4421-B6F4-CDB409B2C26D}" type="presOf" srcId="{741EE57D-ECB2-40B6-BEC7-1F065F1859BD}" destId="{5F60F71B-B9D6-497A-B5F2-D00DA0B4EF01}" srcOrd="0" destOrd="0" presId="urn:microsoft.com/office/officeart/2005/8/layout/vList2"/>
    <dgm:cxn modelId="{CD568AD8-D679-4F71-A3A4-D011BF22DC57}" srcId="{741EE57D-ECB2-40B6-BEC7-1F065F1859BD}" destId="{D061EDCF-F4B1-4230-8A4D-22B3EB38A9D8}" srcOrd="2" destOrd="0" parTransId="{8E64E6C0-4AA2-482F-ADC0-E6CED3D8874D}" sibTransId="{DFC67692-D90B-45FC-B1E4-005015EA75A9}"/>
    <dgm:cxn modelId="{FDCCECEA-82D3-45A2-B336-638627F7DE5D}" srcId="{741EE57D-ECB2-40B6-BEC7-1F065F1859BD}" destId="{1C18F311-BA3C-472A-BAF9-229BF0B94A42}" srcOrd="0" destOrd="0" parTransId="{B7BFDEE9-FE5A-4F42-8D6E-DE726F847123}" sibTransId="{9E21219D-B8F6-46B7-B132-DBC76D51E8E7}"/>
    <dgm:cxn modelId="{A69566F0-AE38-4799-946E-9B2BCD71A192}" srcId="{D061EDCF-F4B1-4230-8A4D-22B3EB38A9D8}" destId="{76F2B26C-5D26-4032-BA47-2D790A64B9AC}" srcOrd="1" destOrd="0" parTransId="{101249C6-9A80-4F86-9D2E-ED54E5FCBFA6}" sibTransId="{4C6BB9AD-0420-4BB0-9E76-F247E7EB2886}"/>
    <dgm:cxn modelId="{599F15F4-9D35-4140-A089-AEE33F74F5B9}" srcId="{1C18F311-BA3C-472A-BAF9-229BF0B94A42}" destId="{DF4CE8E1-0A67-4D6F-875C-4114F0194E24}" srcOrd="1" destOrd="0" parTransId="{CBADEC81-B983-4610-AADA-19690017AE3E}" sibTransId="{F3E927E2-A183-434B-A270-2B79C5053F97}"/>
    <dgm:cxn modelId="{0D0FB9FF-241C-4EB8-927C-1318D135C9D7}" type="presOf" srcId="{EB67D547-786C-4503-A7FF-63ABF4F4E353}" destId="{D8450BCB-7FEF-406E-A149-A6B2EEBB2D84}" srcOrd="0" destOrd="1" presId="urn:microsoft.com/office/officeart/2005/8/layout/vList2"/>
    <dgm:cxn modelId="{E97806CB-0213-4FD9-AD3F-59089D3DCB38}" type="presParOf" srcId="{5F60F71B-B9D6-497A-B5F2-D00DA0B4EF01}" destId="{4B5FD372-F0ED-44CE-B177-A05356B41B54}" srcOrd="0" destOrd="0" presId="urn:microsoft.com/office/officeart/2005/8/layout/vList2"/>
    <dgm:cxn modelId="{6CCE8777-62D6-44D0-8FB0-82B788E0B59F}" type="presParOf" srcId="{5F60F71B-B9D6-497A-B5F2-D00DA0B4EF01}" destId="{F1342E1C-90C7-44BD-A703-6D06FE7DC0D7}" srcOrd="1" destOrd="0" presId="urn:microsoft.com/office/officeart/2005/8/layout/vList2"/>
    <dgm:cxn modelId="{1372AAB8-E478-450D-887A-278CDE91B4F1}" type="presParOf" srcId="{5F60F71B-B9D6-497A-B5F2-D00DA0B4EF01}" destId="{3E59E8A2-DA9D-4D48-AD77-494B4594DAFB}" srcOrd="2" destOrd="0" presId="urn:microsoft.com/office/officeart/2005/8/layout/vList2"/>
    <dgm:cxn modelId="{A5D01A73-4645-4CDD-9294-5F787AA372A2}" type="presParOf" srcId="{5F60F71B-B9D6-497A-B5F2-D00DA0B4EF01}" destId="{D8450BCB-7FEF-406E-A149-A6B2EEBB2D84}" srcOrd="3" destOrd="0" presId="urn:microsoft.com/office/officeart/2005/8/layout/vList2"/>
    <dgm:cxn modelId="{3D7B6E4B-6949-4F6B-B7AC-C145F37A5EBF}" type="presParOf" srcId="{5F60F71B-B9D6-497A-B5F2-D00DA0B4EF01}" destId="{9C40E2B2-FF2E-41E6-9BF5-DDF822B4D56D}" srcOrd="4" destOrd="0" presId="urn:microsoft.com/office/officeart/2005/8/layout/vList2"/>
    <dgm:cxn modelId="{0BC42BC0-8762-4D19-A344-8DF4D262F1FC}" type="presParOf" srcId="{5F60F71B-B9D6-497A-B5F2-D00DA0B4EF01}" destId="{AB86DC5F-34F2-49F4-916A-F705A344A21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3DAC7-0ABC-4AB4-9181-3D964FBA324B}">
      <dsp:nvSpPr>
        <dsp:cNvPr id="0" name=""/>
        <dsp:cNvSpPr/>
      </dsp:nvSpPr>
      <dsp:spPr>
        <a:xfrm>
          <a:off x="0" y="532447"/>
          <a:ext cx="8521700" cy="9829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534FD-F486-462F-83BA-A051414B7E13}">
      <dsp:nvSpPr>
        <dsp:cNvPr id="0" name=""/>
        <dsp:cNvSpPr/>
      </dsp:nvSpPr>
      <dsp:spPr>
        <a:xfrm>
          <a:off x="297351" y="753618"/>
          <a:ext cx="540639" cy="5406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5DF18-4B78-4021-92F4-D0D8B2D2C490}">
      <dsp:nvSpPr>
        <dsp:cNvPr id="0" name=""/>
        <dsp:cNvSpPr/>
      </dsp:nvSpPr>
      <dsp:spPr>
        <a:xfrm>
          <a:off x="1135341" y="532447"/>
          <a:ext cx="3834765" cy="982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032" tIns="104032" rIns="104032" bIns="10403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Vacuum Packaging</a:t>
          </a:r>
        </a:p>
      </dsp:txBody>
      <dsp:txXfrm>
        <a:off x="1135341" y="532447"/>
        <a:ext cx="3834765" cy="982980"/>
      </dsp:txXfrm>
    </dsp:sp>
    <dsp:sp modelId="{EB74FE6F-C97E-4FE4-87F2-F2E517A8C381}">
      <dsp:nvSpPr>
        <dsp:cNvPr id="0" name=""/>
        <dsp:cNvSpPr/>
      </dsp:nvSpPr>
      <dsp:spPr>
        <a:xfrm>
          <a:off x="4970106" y="532447"/>
          <a:ext cx="3551593" cy="982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032" tIns="104032" rIns="104032" bIns="104032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Reduces the volume of air within a package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Usually requires a “barrier” material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Commonly used with Fresh Red Meats</a:t>
          </a:r>
        </a:p>
      </dsp:txBody>
      <dsp:txXfrm>
        <a:off x="4970106" y="532447"/>
        <a:ext cx="3551593" cy="982980"/>
      </dsp:txXfrm>
    </dsp:sp>
    <dsp:sp modelId="{D86582C3-B9F7-466B-9B95-9FC9DAE7D39A}">
      <dsp:nvSpPr>
        <dsp:cNvPr id="0" name=""/>
        <dsp:cNvSpPr/>
      </dsp:nvSpPr>
      <dsp:spPr>
        <a:xfrm>
          <a:off x="0" y="1761172"/>
          <a:ext cx="8521700" cy="9829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E0CFE-0952-487E-8F72-E4E7F1D497C2}">
      <dsp:nvSpPr>
        <dsp:cNvPr id="0" name=""/>
        <dsp:cNvSpPr/>
      </dsp:nvSpPr>
      <dsp:spPr>
        <a:xfrm>
          <a:off x="297351" y="1982343"/>
          <a:ext cx="540639" cy="5406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AEDBD-3FDA-46FA-856B-581DDE63FF6F}">
      <dsp:nvSpPr>
        <dsp:cNvPr id="0" name=""/>
        <dsp:cNvSpPr/>
      </dsp:nvSpPr>
      <dsp:spPr>
        <a:xfrm>
          <a:off x="1135341" y="1761172"/>
          <a:ext cx="3834765" cy="982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032" tIns="104032" rIns="104032" bIns="10403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Gas Flushing</a:t>
          </a:r>
        </a:p>
      </dsp:txBody>
      <dsp:txXfrm>
        <a:off x="1135341" y="1761172"/>
        <a:ext cx="3834765" cy="982980"/>
      </dsp:txXfrm>
    </dsp:sp>
    <dsp:sp modelId="{DC1DB1D9-8D03-4CBD-942D-CF51082F8DF3}">
      <dsp:nvSpPr>
        <dsp:cNvPr id="0" name=""/>
        <dsp:cNvSpPr/>
      </dsp:nvSpPr>
      <dsp:spPr>
        <a:xfrm>
          <a:off x="4970106" y="1761172"/>
          <a:ext cx="3551593" cy="982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032" tIns="104032" rIns="104032" bIns="104032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Generally, uses a “barrier” material.  Produce packaging is an exception.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Typically incorporates a pre-determined mixture of gases to dilute the atmosphere.</a:t>
          </a:r>
        </a:p>
      </dsp:txBody>
      <dsp:txXfrm>
        <a:off x="4970106" y="1761172"/>
        <a:ext cx="3551593" cy="982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FD372-F0ED-44CE-B177-A05356B41B54}">
      <dsp:nvSpPr>
        <dsp:cNvPr id="0" name=""/>
        <dsp:cNvSpPr/>
      </dsp:nvSpPr>
      <dsp:spPr>
        <a:xfrm>
          <a:off x="0" y="126024"/>
          <a:ext cx="7642225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Controlled Atmosphere Packaging</a:t>
          </a:r>
        </a:p>
      </dsp:txBody>
      <dsp:txXfrm>
        <a:off x="29700" y="155724"/>
        <a:ext cx="7582825" cy="549000"/>
      </dsp:txXfrm>
    </dsp:sp>
    <dsp:sp modelId="{F1342E1C-90C7-44BD-A703-6D06FE7DC0D7}">
      <dsp:nvSpPr>
        <dsp:cNvPr id="0" name=""/>
        <dsp:cNvSpPr/>
      </dsp:nvSpPr>
      <dsp:spPr>
        <a:xfrm>
          <a:off x="0" y="734424"/>
          <a:ext cx="7642225" cy="659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64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Used primarily for bulk storage and gassing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Common in the produce - fruit industry</a:t>
          </a:r>
        </a:p>
      </dsp:txBody>
      <dsp:txXfrm>
        <a:off x="0" y="734424"/>
        <a:ext cx="7642225" cy="659295"/>
      </dsp:txXfrm>
    </dsp:sp>
    <dsp:sp modelId="{3E59E8A2-DA9D-4D48-AD77-494B4594DAFB}">
      <dsp:nvSpPr>
        <dsp:cNvPr id="0" name=""/>
        <dsp:cNvSpPr/>
      </dsp:nvSpPr>
      <dsp:spPr>
        <a:xfrm>
          <a:off x="0" y="1403884"/>
          <a:ext cx="7642225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Passive Packaging</a:t>
          </a:r>
        </a:p>
      </dsp:txBody>
      <dsp:txXfrm>
        <a:off x="29700" y="1433584"/>
        <a:ext cx="7582825" cy="549000"/>
      </dsp:txXfrm>
    </dsp:sp>
    <dsp:sp modelId="{D8450BCB-7FEF-406E-A149-A6B2EEBB2D84}">
      <dsp:nvSpPr>
        <dsp:cNvPr id="0" name=""/>
        <dsp:cNvSpPr/>
      </dsp:nvSpPr>
      <dsp:spPr>
        <a:xfrm>
          <a:off x="0" y="2002120"/>
          <a:ext cx="7642225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64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Modification of  the atmospheric concentration within a hermetically sealed package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Typical of respiring products such as fruits and vegetables</a:t>
          </a:r>
        </a:p>
      </dsp:txBody>
      <dsp:txXfrm>
        <a:off x="0" y="2002120"/>
        <a:ext cx="7642225" cy="914940"/>
      </dsp:txXfrm>
    </dsp:sp>
    <dsp:sp modelId="{9C40E2B2-FF2E-41E6-9BF5-DDF822B4D56D}">
      <dsp:nvSpPr>
        <dsp:cNvPr id="0" name=""/>
        <dsp:cNvSpPr/>
      </dsp:nvSpPr>
      <dsp:spPr>
        <a:xfrm>
          <a:off x="0" y="2917060"/>
          <a:ext cx="7642225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Active Packaging</a:t>
          </a:r>
        </a:p>
      </dsp:txBody>
      <dsp:txXfrm>
        <a:off x="29700" y="2946760"/>
        <a:ext cx="7582825" cy="549000"/>
      </dsp:txXfrm>
    </dsp:sp>
    <dsp:sp modelId="{AB86DC5F-34F2-49F4-916A-F705A344A21F}">
      <dsp:nvSpPr>
        <dsp:cNvPr id="0" name=""/>
        <dsp:cNvSpPr/>
      </dsp:nvSpPr>
      <dsp:spPr>
        <a:xfrm>
          <a:off x="0" y="3525460"/>
          <a:ext cx="7642225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64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Modification of  the packaging material with the intent of causing some change in the package environment or packaged product.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Examples include oxygen scavenging, antimicrobials, and pathogen identification systems. </a:t>
          </a:r>
        </a:p>
      </dsp:txBody>
      <dsp:txXfrm>
        <a:off x="0" y="3525460"/>
        <a:ext cx="7642225" cy="1184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A44BD-4AAB-4EDA-BAB9-C437CEF1E6A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39F21-CF65-47E2-8A78-44BF4DB9F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4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32EF9-2F96-4F01-8E07-ED3207264C4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2150"/>
            <a:ext cx="6075362" cy="3417888"/>
          </a:xfrm>
          <a:ln w="12700" cap="flat">
            <a:solidFill>
              <a:schemeClr val="tx1"/>
            </a:solidFill>
          </a:ln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0225"/>
            <a:ext cx="5029200" cy="4116388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2150"/>
            <a:ext cx="6075362" cy="3417888"/>
          </a:xfrm>
          <a:ln w="12700" cap="flat">
            <a:solidFill>
              <a:schemeClr val="tx1"/>
            </a:solidFill>
          </a:ln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0225"/>
            <a:ext cx="5029200" cy="4116388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2DD4B-92C3-4BB7-B792-4A93DE8B823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0586BF-CF3F-4C05-9F71-BA37B9E5A07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DB5448-75F5-43A8-9823-FDA26C8C333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CCFE87-51E8-4FC0-A4A1-13E9FEDBCFE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B0093-BBA0-4F43-8742-0F16FDC9926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6279E-0173-4061-AC15-E998AEB1B68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56903C-75AD-4647-B445-91D9526AC5C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16C717-2F8C-4BEC-BCA3-429B83B9DCD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214FE5-456B-4A98-AF3E-562FFD48B81D}" type="slidenum">
              <a:rPr lang="en-US" smtClean="0">
                <a:latin typeface="Arial" charset="0"/>
                <a:cs typeface="Arial" charset="0"/>
              </a:rPr>
              <a:pPr/>
              <a:t>3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16F64-8B9D-44D8-B11A-9ED461A95BF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553272-8B01-4C7A-BA79-CFC813B30C7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2E59DA-75D4-45FE-AB71-578DF0882A4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E42C8-FD27-4C1E-9C1A-8B90DEADD59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D5136F-1FA3-4DD7-94DC-0C9B29E9CA8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38187-2BCE-48F0-BB13-017B0411B14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C16BB-42AC-4A62-B311-81C0674412B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2F06A2-0296-46B2-95C9-E41E3579255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F8CC8-6A2D-415C-A885-6E42D2EB011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517AF-1E7E-45FF-AB2C-7DFDCA604EB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58CFAD-F59D-4E22-A522-51FF5FEA123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1CE76D-748F-4E54-AB58-8323D242B42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9A94F7-0777-4572-92D9-C3B655DB250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993D5-3935-4E10-99AB-354F85E87BF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043F3-C6D6-4F31-A7AD-4B0A157F91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1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078023-1268-4E01-BD74-0A76B427FF3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1B966C-992F-4BC4-A470-DB38CA7FECA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2C2CC-C2DD-44D3-B9FC-A6B8FB065FC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36C13A-C91B-4746-A9BC-7188BB273D4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47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45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1"/>
            <a:ext cx="2953173" cy="55593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191000"/>
            <a:ext cx="8534400" cy="1066800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subtitle or presenter details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514600"/>
            <a:ext cx="10972800" cy="1143000"/>
          </a:xfrm>
        </p:spPr>
        <p:txBody>
          <a:bodyPr/>
          <a:lstStyle>
            <a:lvl1pPr>
              <a:defRPr sz="3200" b="0" i="0" cap="all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3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5594098"/>
            <a:ext cx="11379200" cy="578103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0" y="1447801"/>
            <a:ext cx="11379200" cy="4038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6172200"/>
            <a:ext cx="11379200" cy="457200"/>
          </a:xfrm>
        </p:spPr>
        <p:txBody>
          <a:bodyPr/>
          <a:lstStyle>
            <a:lvl1pPr marL="0" indent="0">
              <a:buNone/>
              <a:defRPr sz="11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Photo credit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1"/>
            <a:ext cx="2953173" cy="55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0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0" y="1447801"/>
            <a:ext cx="5588000" cy="4038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1"/>
            <a:ext cx="2953173" cy="555935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197600" y="1447801"/>
            <a:ext cx="5588000" cy="4038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5594097"/>
            <a:ext cx="5588000" cy="685848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6279898"/>
            <a:ext cx="5588000" cy="349502"/>
          </a:xfrm>
        </p:spPr>
        <p:txBody>
          <a:bodyPr/>
          <a:lstStyle>
            <a:lvl1pPr marL="0" indent="0">
              <a:buNone/>
              <a:defRPr sz="11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Photo credit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97600" y="6280150"/>
            <a:ext cx="5588000" cy="349250"/>
          </a:xfrm>
        </p:spPr>
        <p:txBody>
          <a:bodyPr/>
          <a:lstStyle>
            <a:lvl1pPr marL="0" indent="0">
              <a:buNone/>
              <a:defRPr sz="1100" i="1"/>
            </a:lvl1pPr>
          </a:lstStyle>
          <a:p>
            <a:pPr lvl="0"/>
            <a:r>
              <a:rPr lang="en-US" dirty="0"/>
              <a:t>Photo Credit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197600" y="5594350"/>
            <a:ext cx="5588000" cy="685800"/>
          </a:xfrm>
        </p:spPr>
        <p:txBody>
          <a:bodyPr anchor="b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279806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11575627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573" y="2438400"/>
            <a:ext cx="11575627" cy="411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1"/>
            <a:ext cx="2953173" cy="55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0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573" y="1447800"/>
            <a:ext cx="11575627" cy="51054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1"/>
            <a:ext cx="2953173" cy="55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7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406900"/>
            <a:ext cx="11074399" cy="1373606"/>
          </a:xfrm>
        </p:spPr>
        <p:txBody>
          <a:bodyPr anchor="t"/>
          <a:lstStyle>
            <a:lvl1pPr algn="l">
              <a:defRPr sz="3200" b="1" cap="all">
                <a:solidFill>
                  <a:srgbClr val="F4702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2906714"/>
            <a:ext cx="11074399" cy="15128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22D8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1"/>
            <a:ext cx="2953173" cy="555935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 flipV="1">
            <a:off x="865716" y="4419600"/>
            <a:ext cx="10919883" cy="12700"/>
          </a:xfrm>
          <a:prstGeom prst="line">
            <a:avLst/>
          </a:prstGeom>
          <a:ln w="12700">
            <a:solidFill>
              <a:srgbClr val="522D8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19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11582400" cy="6858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5689600" cy="4648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57400"/>
            <a:ext cx="5689600" cy="4648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1"/>
            <a:ext cx="2953173" cy="55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1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11582400" cy="6858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573" y="2209800"/>
            <a:ext cx="5684944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849562"/>
            <a:ext cx="5691717" cy="385603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2209800"/>
            <a:ext cx="568028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849563"/>
            <a:ext cx="5693833" cy="385100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1"/>
            <a:ext cx="2953173" cy="55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5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971800"/>
            <a:ext cx="11582400" cy="685800"/>
          </a:xfrm>
        </p:spPr>
        <p:txBody>
          <a:bodyPr/>
          <a:lstStyle>
            <a:lvl1pPr>
              <a:defRPr sz="4400" b="1" cap="all" baseline="0">
                <a:solidFill>
                  <a:srgbClr val="F4702F"/>
                </a:solidFill>
              </a:defRPr>
            </a:lvl1pPr>
          </a:lstStyle>
          <a:p>
            <a:r>
              <a:rPr lang="en-US" dirty="0"/>
              <a:t>Title slide only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1"/>
            <a:ext cx="2953173" cy="55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3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1"/>
            <a:ext cx="2953173" cy="55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2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88157" y="1439423"/>
            <a:ext cx="4200737" cy="806119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dirty="0"/>
              <a:t>Image/Graphic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39422"/>
            <a:ext cx="7120467" cy="52763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74610" y="2353822"/>
            <a:ext cx="4214284" cy="4351779"/>
          </a:xfrm>
        </p:spPr>
        <p:txBody>
          <a:bodyPr/>
          <a:lstStyle>
            <a:lvl1pPr marL="0" indent="0">
              <a:buNone/>
              <a:defRPr sz="11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Image/Graphic Caption/Description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1"/>
            <a:ext cx="2953173" cy="55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8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295400"/>
            <a:ext cx="1158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209801"/>
            <a:ext cx="1158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1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Verdana" charset="0"/>
          <a:cs typeface="Verdana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emson.edu/extension/foo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895600" y="3657600"/>
            <a:ext cx="6400800" cy="1600200"/>
          </a:xfrm>
        </p:spPr>
        <p:txBody>
          <a:bodyPr/>
          <a:lstStyle/>
          <a:p>
            <a:r>
              <a:rPr lang="en-US" b="1" dirty="0"/>
              <a:t>Daniel McKamy </a:t>
            </a:r>
            <a:r>
              <a:rPr lang="en-US" dirty="0"/>
              <a:t>CLEMSON UNIVERSITY</a:t>
            </a:r>
          </a:p>
          <a:p>
            <a:r>
              <a:rPr lang="en-US" dirty="0"/>
              <a:t>Cooperative Extension</a:t>
            </a:r>
          </a:p>
          <a:p>
            <a:r>
              <a:rPr lang="en-US" dirty="0"/>
              <a:t>Food Systems and Safety, Extension Associate</a:t>
            </a:r>
          </a:p>
          <a:p>
            <a:r>
              <a:rPr lang="en-US" dirty="0"/>
              <a:t>Field Operations</a:t>
            </a:r>
          </a:p>
          <a:p>
            <a:r>
              <a:rPr lang="en-US" dirty="0"/>
              <a:t>511 Westinghouse Road, Pendleton, SC 29670</a:t>
            </a:r>
          </a:p>
          <a:p>
            <a:r>
              <a:rPr lang="en-US" dirty="0"/>
              <a:t>864.905-7986</a:t>
            </a:r>
          </a:p>
          <a:p>
            <a:r>
              <a:rPr lang="en-US" u="sng" dirty="0">
                <a:hlinkClick r:id="rId2"/>
              </a:rPr>
              <a:t>www.clemson.edu/extension/food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Packaging in Food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856970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2133600" y="1112837"/>
            <a:ext cx="7239000" cy="731837"/>
          </a:xfrm>
        </p:spPr>
        <p:txBody>
          <a:bodyPr/>
          <a:lstStyle/>
          <a:p>
            <a:r>
              <a:rPr lang="en-US" dirty="0"/>
              <a:t>What Determines Shelf Life?</a:t>
            </a:r>
          </a:p>
        </p:txBody>
      </p:sp>
      <p:sp>
        <p:nvSpPr>
          <p:cNvPr id="3891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quality aspects of the food</a:t>
            </a:r>
          </a:p>
          <a:p>
            <a:pPr lvl="1"/>
            <a:r>
              <a:rPr lang="en-US" dirty="0"/>
              <a:t>Color</a:t>
            </a:r>
          </a:p>
          <a:p>
            <a:pPr lvl="1"/>
            <a:r>
              <a:rPr lang="en-US" dirty="0"/>
              <a:t>Texture</a:t>
            </a:r>
          </a:p>
          <a:p>
            <a:pPr lvl="1"/>
            <a:r>
              <a:rPr lang="en-US" dirty="0"/>
              <a:t>Flavor</a:t>
            </a:r>
          </a:p>
          <a:p>
            <a:pPr lvl="1"/>
            <a:r>
              <a:rPr lang="en-US" dirty="0"/>
              <a:t>Aroma</a:t>
            </a:r>
          </a:p>
          <a:p>
            <a:pPr lvl="1"/>
            <a:r>
              <a:rPr lang="en-US" dirty="0"/>
              <a:t>Nutritional Value</a:t>
            </a:r>
          </a:p>
          <a:p>
            <a:pPr lvl="1"/>
            <a:r>
              <a:rPr lang="en-US" dirty="0"/>
              <a:t>Food Safety</a:t>
            </a:r>
          </a:p>
          <a:p>
            <a:pPr lvl="1"/>
            <a:r>
              <a:rPr lang="en-US" dirty="0"/>
              <a:t>Food Spoilage</a:t>
            </a:r>
          </a:p>
        </p:txBody>
      </p:sp>
      <p:sp>
        <p:nvSpPr>
          <p:cNvPr id="38915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2E39D73B-FD40-41D6-A731-688801A1AB6C}" type="slidenum">
              <a:rPr lang="en-US" b="1">
                <a:solidFill>
                  <a:srgbClr val="A6A6A6"/>
                </a:solidFill>
                <a:ea typeface="MS PGothic" pitchFamily="34" charset="-128"/>
              </a:rPr>
              <a:pPr algn="r" defTabSz="457200"/>
              <a:t>10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077" y="2667000"/>
            <a:ext cx="4648200" cy="309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2288408" y="960057"/>
            <a:ext cx="7239000" cy="731837"/>
          </a:xfrm>
        </p:spPr>
        <p:txBody>
          <a:bodyPr/>
          <a:lstStyle/>
          <a:p>
            <a:r>
              <a:rPr lang="en-US" dirty="0"/>
              <a:t>How Do We Extend Shelf Life?</a:t>
            </a:r>
          </a:p>
        </p:txBody>
      </p:sp>
      <p:sp>
        <p:nvSpPr>
          <p:cNvPr id="40962" name="Rectangle 3"/>
          <p:cNvSpPr>
            <a:spLocks noGrp="1"/>
          </p:cNvSpPr>
          <p:nvPr>
            <p:ph idx="1"/>
          </p:nvPr>
        </p:nvSpPr>
        <p:spPr>
          <a:xfrm>
            <a:off x="800957" y="2134616"/>
            <a:ext cx="8229600" cy="3627438"/>
          </a:xfrm>
        </p:spPr>
        <p:txBody>
          <a:bodyPr/>
          <a:lstStyle/>
          <a:p>
            <a:r>
              <a:rPr lang="en-US" dirty="0"/>
              <a:t>By processing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Refrigeration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Freezing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Canning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Drying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Formulation </a:t>
            </a:r>
            <a:br>
              <a:rPr lang="en-US" dirty="0"/>
            </a:br>
            <a:r>
              <a:rPr lang="en-US" sz="1800" dirty="0"/>
              <a:t>(added salt, sugars, acids)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Chemical and Physical</a:t>
            </a:r>
            <a:br>
              <a:rPr lang="en-US" dirty="0"/>
            </a:br>
            <a:r>
              <a:rPr lang="en-US" dirty="0"/>
              <a:t>Sanitation</a:t>
            </a:r>
            <a:br>
              <a:rPr lang="en-US" dirty="0"/>
            </a:br>
            <a:r>
              <a:rPr lang="en-US" sz="1800" dirty="0"/>
              <a:t>(Blanching, Irradiation)</a:t>
            </a:r>
          </a:p>
        </p:txBody>
      </p:sp>
      <p:sp>
        <p:nvSpPr>
          <p:cNvPr id="40963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1194DBA9-A428-4886-82B8-01D32429FE1F}" type="slidenum">
              <a:rPr lang="en-US" b="1">
                <a:solidFill>
                  <a:srgbClr val="A6A6A6"/>
                </a:solidFill>
                <a:ea typeface="MS PGothic" pitchFamily="34" charset="-128"/>
              </a:rPr>
              <a:pPr algn="r" defTabSz="457200"/>
              <a:t>11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60959" y="2319947"/>
            <a:ext cx="4731977" cy="2736094"/>
            <a:chOff x="269533" y="1125538"/>
            <a:chExt cx="8426794" cy="47923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" name="Group 61"/>
            <p:cNvGrpSpPr>
              <a:grpSpLocks/>
            </p:cNvGrpSpPr>
            <p:nvPr/>
          </p:nvGrpSpPr>
          <p:grpSpPr bwMode="auto">
            <a:xfrm>
              <a:off x="468313" y="3429000"/>
              <a:ext cx="2735262" cy="1079500"/>
              <a:chOff x="295" y="2160"/>
              <a:chExt cx="1723" cy="680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53" name="Rectangle 29"/>
              <p:cNvSpPr>
                <a:spLocks noChangeArrowheads="1"/>
              </p:cNvSpPr>
              <p:nvPr/>
            </p:nvSpPr>
            <p:spPr bwMode="auto">
              <a:xfrm>
                <a:off x="295" y="2160"/>
                <a:ext cx="1723" cy="68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AU" altLang="en-US" sz="1100"/>
              </a:p>
            </p:txBody>
          </p:sp>
          <p:sp>
            <p:nvSpPr>
              <p:cNvPr id="54" name="Text Box 7"/>
              <p:cNvSpPr txBox="1">
                <a:spLocks noChangeArrowheads="1"/>
              </p:cNvSpPr>
              <p:nvPr/>
            </p:nvSpPr>
            <p:spPr bwMode="auto">
              <a:xfrm>
                <a:off x="589" y="2205"/>
                <a:ext cx="1115" cy="47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r>
                  <a:rPr lang="de-DE" altLang="en-US" sz="1100" dirty="0"/>
                  <a:t>CHEMICAL</a:t>
                </a:r>
              </a:p>
              <a:p>
                <a:pPr algn="ctr">
                  <a:defRPr/>
                </a:pPr>
                <a:r>
                  <a:rPr lang="de-DE" altLang="en-US" sz="1100" dirty="0"/>
                  <a:t>SANITIZERS</a:t>
                </a:r>
              </a:p>
            </p:txBody>
          </p: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2482852" y="1125538"/>
              <a:ext cx="2881315" cy="647700"/>
              <a:chOff x="1564" y="709"/>
              <a:chExt cx="1815" cy="408"/>
            </a:xfrm>
          </p:grpSpPr>
          <p:sp>
            <p:nvSpPr>
              <p:cNvPr id="51" name="Text Box 4"/>
              <p:cNvSpPr txBox="1">
                <a:spLocks noChangeArrowheads="1"/>
              </p:cNvSpPr>
              <p:nvPr/>
            </p:nvSpPr>
            <p:spPr bwMode="auto">
              <a:xfrm>
                <a:off x="1564" y="754"/>
                <a:ext cx="1565" cy="2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r>
                  <a:rPr lang="de-DE" altLang="en-US" sz="1100" dirty="0"/>
                  <a:t>          SANITATION</a:t>
                </a:r>
              </a:p>
            </p:txBody>
          </p:sp>
          <p:sp>
            <p:nvSpPr>
              <p:cNvPr id="52" name="Rectangle 25"/>
              <p:cNvSpPr>
                <a:spLocks noChangeArrowheads="1"/>
              </p:cNvSpPr>
              <p:nvPr/>
            </p:nvSpPr>
            <p:spPr bwMode="auto">
              <a:xfrm>
                <a:off x="1882" y="709"/>
                <a:ext cx="1497" cy="4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AU" altLang="en-US" sz="1100"/>
              </a:p>
            </p:txBody>
          </p:sp>
        </p:grpSp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827088" y="2133600"/>
              <a:ext cx="2016125" cy="647700"/>
              <a:chOff x="521" y="1344"/>
              <a:chExt cx="1270" cy="408"/>
            </a:xfrm>
          </p:grpSpPr>
          <p:sp>
            <p:nvSpPr>
              <p:cNvPr id="49" name="Text Box 5"/>
              <p:cNvSpPr txBox="1">
                <a:spLocks noChangeArrowheads="1"/>
              </p:cNvSpPr>
              <p:nvPr/>
            </p:nvSpPr>
            <p:spPr bwMode="auto">
              <a:xfrm>
                <a:off x="612" y="1389"/>
                <a:ext cx="1036" cy="2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lang="de-DE" altLang="en-US" sz="1100"/>
                  <a:t>CHEMICAL</a:t>
                </a:r>
              </a:p>
            </p:txBody>
          </p:sp>
          <p:sp>
            <p:nvSpPr>
              <p:cNvPr id="50" name="Rectangle 26"/>
              <p:cNvSpPr>
                <a:spLocks noChangeArrowheads="1"/>
              </p:cNvSpPr>
              <p:nvPr/>
            </p:nvSpPr>
            <p:spPr bwMode="auto">
              <a:xfrm>
                <a:off x="521" y="1344"/>
                <a:ext cx="1270" cy="4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AU" altLang="en-US" sz="1100"/>
              </a:p>
            </p:txBody>
          </p:sp>
        </p:grpSp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5148263" y="2133600"/>
              <a:ext cx="1944687" cy="647700"/>
              <a:chOff x="3243" y="1344"/>
              <a:chExt cx="1225" cy="408"/>
            </a:xfrm>
          </p:grpSpPr>
          <p:sp>
            <p:nvSpPr>
              <p:cNvPr id="47" name="Text Box 6"/>
              <p:cNvSpPr txBox="1">
                <a:spLocks noChangeArrowheads="1"/>
              </p:cNvSpPr>
              <p:nvPr/>
            </p:nvSpPr>
            <p:spPr bwMode="auto">
              <a:xfrm>
                <a:off x="3334" y="1389"/>
                <a:ext cx="984" cy="2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lang="de-DE" altLang="en-US" sz="1100" dirty="0"/>
                  <a:t>PHYSICAL</a:t>
                </a:r>
              </a:p>
            </p:txBody>
          </p:sp>
          <p:sp>
            <p:nvSpPr>
              <p:cNvPr id="48" name="Rectangle 27"/>
              <p:cNvSpPr>
                <a:spLocks noChangeArrowheads="1"/>
              </p:cNvSpPr>
              <p:nvPr/>
            </p:nvSpPr>
            <p:spPr bwMode="auto">
              <a:xfrm>
                <a:off x="3243" y="1344"/>
                <a:ext cx="1225" cy="4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AU" altLang="en-US" sz="1100"/>
              </a:p>
            </p:txBody>
          </p:sp>
        </p:grpSp>
        <p:grpSp>
          <p:nvGrpSpPr>
            <p:cNvPr id="11" name="Group 40"/>
            <p:cNvGrpSpPr>
              <a:grpSpLocks/>
            </p:cNvGrpSpPr>
            <p:nvPr/>
          </p:nvGrpSpPr>
          <p:grpSpPr bwMode="auto">
            <a:xfrm>
              <a:off x="4140200" y="3213100"/>
              <a:ext cx="1152525" cy="647700"/>
              <a:chOff x="2608" y="2024"/>
              <a:chExt cx="726" cy="408"/>
            </a:xfrm>
          </p:grpSpPr>
          <p:sp>
            <p:nvSpPr>
              <p:cNvPr id="45" name="Text Box 8"/>
              <p:cNvSpPr txBox="1">
                <a:spLocks noChangeArrowheads="1"/>
              </p:cNvSpPr>
              <p:nvPr/>
            </p:nvSpPr>
            <p:spPr bwMode="auto">
              <a:xfrm>
                <a:off x="2653" y="2069"/>
                <a:ext cx="632" cy="2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lang="de-DE" altLang="en-US" sz="1100" dirty="0"/>
                  <a:t>HEAT</a:t>
                </a:r>
              </a:p>
            </p:txBody>
          </p:sp>
          <p:sp>
            <p:nvSpPr>
              <p:cNvPr id="46" name="Rectangle 30"/>
              <p:cNvSpPr>
                <a:spLocks noChangeArrowheads="1"/>
              </p:cNvSpPr>
              <p:nvPr/>
            </p:nvSpPr>
            <p:spPr bwMode="auto">
              <a:xfrm>
                <a:off x="2608" y="2024"/>
                <a:ext cx="726" cy="4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AU" altLang="en-US" sz="1100"/>
              </a:p>
            </p:txBody>
          </p:sp>
        </p:grpSp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6300788" y="3213100"/>
              <a:ext cx="2016125" cy="647700"/>
              <a:chOff x="3969" y="2024"/>
              <a:chExt cx="1270" cy="408"/>
            </a:xfrm>
          </p:grpSpPr>
          <p:sp>
            <p:nvSpPr>
              <p:cNvPr id="43" name="Text Box 9"/>
              <p:cNvSpPr txBox="1">
                <a:spLocks noChangeArrowheads="1"/>
              </p:cNvSpPr>
              <p:nvPr/>
            </p:nvSpPr>
            <p:spPr bwMode="auto">
              <a:xfrm>
                <a:off x="4014" y="2069"/>
                <a:ext cx="1090" cy="2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lang="de-DE" altLang="en-US" sz="1100"/>
                  <a:t>RADIATION</a:t>
                </a:r>
              </a:p>
            </p:txBody>
          </p:sp>
          <p:sp>
            <p:nvSpPr>
              <p:cNvPr id="44" name="Rectangle 31"/>
              <p:cNvSpPr>
                <a:spLocks noChangeArrowheads="1"/>
              </p:cNvSpPr>
              <p:nvPr/>
            </p:nvSpPr>
            <p:spPr bwMode="auto">
              <a:xfrm>
                <a:off x="3969" y="2024"/>
                <a:ext cx="1270" cy="4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AU" altLang="en-US" sz="1100"/>
              </a:p>
            </p:txBody>
          </p:sp>
        </p:grpSp>
        <p:grpSp>
          <p:nvGrpSpPr>
            <p:cNvPr id="13" name="Group 56"/>
            <p:cNvGrpSpPr>
              <a:grpSpLocks/>
            </p:cNvGrpSpPr>
            <p:nvPr/>
          </p:nvGrpSpPr>
          <p:grpSpPr bwMode="auto">
            <a:xfrm>
              <a:off x="3563938" y="4508500"/>
              <a:ext cx="2232025" cy="649288"/>
              <a:chOff x="2245" y="2840"/>
              <a:chExt cx="1406" cy="409"/>
            </a:xfrm>
          </p:grpSpPr>
          <p:grpSp>
            <p:nvGrpSpPr>
              <p:cNvPr id="37" name="Group 42"/>
              <p:cNvGrpSpPr>
                <a:grpSpLocks/>
              </p:cNvGrpSpPr>
              <p:nvPr/>
            </p:nvGrpSpPr>
            <p:grpSpPr bwMode="auto">
              <a:xfrm>
                <a:off x="2245" y="2840"/>
                <a:ext cx="635" cy="409"/>
                <a:chOff x="2245" y="2840"/>
                <a:chExt cx="635" cy="409"/>
              </a:xfrm>
            </p:grpSpPr>
            <p:sp>
              <p:nvSpPr>
                <p:cNvPr id="4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290" y="2886"/>
                  <a:ext cx="551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defRPr/>
                  </a:pPr>
                  <a:r>
                    <a:rPr lang="de-DE" altLang="en-US" sz="1100"/>
                    <a:t>WET</a:t>
                  </a:r>
                </a:p>
              </p:txBody>
            </p:sp>
            <p:sp>
              <p:nvSpPr>
                <p:cNvPr id="42" name="Rectangle 32"/>
                <p:cNvSpPr>
                  <a:spLocks noChangeArrowheads="1"/>
                </p:cNvSpPr>
                <p:nvPr/>
              </p:nvSpPr>
              <p:spPr bwMode="auto">
                <a:xfrm>
                  <a:off x="2245" y="2840"/>
                  <a:ext cx="635" cy="40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defRPr/>
                  </a:pPr>
                  <a:endParaRPr lang="en-AU" altLang="en-US" sz="1100"/>
                </a:p>
              </p:txBody>
            </p:sp>
          </p:grpSp>
          <p:grpSp>
            <p:nvGrpSpPr>
              <p:cNvPr id="38" name="Group 43"/>
              <p:cNvGrpSpPr>
                <a:grpSpLocks/>
              </p:cNvGrpSpPr>
              <p:nvPr/>
            </p:nvGrpSpPr>
            <p:grpSpPr bwMode="auto">
              <a:xfrm>
                <a:off x="3016" y="2840"/>
                <a:ext cx="635" cy="409"/>
                <a:chOff x="3016" y="2840"/>
                <a:chExt cx="635" cy="409"/>
              </a:xfrm>
            </p:grpSpPr>
            <p:sp>
              <p:nvSpPr>
                <p:cNvPr id="3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061" y="2886"/>
                  <a:ext cx="543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defRPr/>
                  </a:pPr>
                  <a:r>
                    <a:rPr lang="de-DE" altLang="en-US" sz="1100"/>
                    <a:t>DRY</a:t>
                  </a:r>
                </a:p>
              </p:txBody>
            </p:sp>
            <p:sp>
              <p:nvSpPr>
                <p:cNvPr id="40" name="Rectangle 33"/>
                <p:cNvSpPr>
                  <a:spLocks noChangeArrowheads="1"/>
                </p:cNvSpPr>
                <p:nvPr/>
              </p:nvSpPr>
              <p:spPr bwMode="auto">
                <a:xfrm>
                  <a:off x="3016" y="2840"/>
                  <a:ext cx="635" cy="40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defRPr/>
                  </a:pPr>
                  <a:endParaRPr lang="en-AU" altLang="en-US" sz="1100"/>
                </a:p>
              </p:txBody>
            </p:sp>
          </p:grpSp>
        </p:grpSp>
        <p:grpSp>
          <p:nvGrpSpPr>
            <p:cNvPr id="14" name="Group 57"/>
            <p:cNvGrpSpPr>
              <a:grpSpLocks/>
            </p:cNvGrpSpPr>
            <p:nvPr/>
          </p:nvGrpSpPr>
          <p:grpSpPr bwMode="auto">
            <a:xfrm>
              <a:off x="6084889" y="4508500"/>
              <a:ext cx="2611438" cy="649288"/>
              <a:chOff x="3833" y="2840"/>
              <a:chExt cx="1645" cy="409"/>
            </a:xfrm>
          </p:grpSpPr>
          <p:grpSp>
            <p:nvGrpSpPr>
              <p:cNvPr id="31" name="Group 44"/>
              <p:cNvGrpSpPr>
                <a:grpSpLocks/>
              </p:cNvGrpSpPr>
              <p:nvPr/>
            </p:nvGrpSpPr>
            <p:grpSpPr bwMode="auto">
              <a:xfrm>
                <a:off x="3833" y="2840"/>
                <a:ext cx="635" cy="409"/>
                <a:chOff x="3833" y="2840"/>
                <a:chExt cx="635" cy="409"/>
              </a:xfrm>
            </p:grpSpPr>
            <p:sp>
              <p:nvSpPr>
                <p:cNvPr id="3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969" y="2886"/>
                  <a:ext cx="437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defRPr/>
                  </a:pPr>
                  <a:r>
                    <a:rPr lang="de-DE" altLang="en-US" sz="1100"/>
                    <a:t>UV</a:t>
                  </a:r>
                </a:p>
              </p:txBody>
            </p:sp>
            <p:sp>
              <p:nvSpPr>
                <p:cNvPr id="36" name="Rectangle 34"/>
                <p:cNvSpPr>
                  <a:spLocks noChangeArrowheads="1"/>
                </p:cNvSpPr>
                <p:nvPr/>
              </p:nvSpPr>
              <p:spPr bwMode="auto">
                <a:xfrm>
                  <a:off x="3833" y="2840"/>
                  <a:ext cx="635" cy="40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defRPr/>
                  </a:pPr>
                  <a:endParaRPr lang="en-AU" altLang="en-US" sz="1100"/>
                </a:p>
              </p:txBody>
            </p:sp>
          </p:grpSp>
          <p:grpSp>
            <p:nvGrpSpPr>
              <p:cNvPr id="32" name="Group 45"/>
              <p:cNvGrpSpPr>
                <a:grpSpLocks/>
              </p:cNvGrpSpPr>
              <p:nvPr/>
            </p:nvGrpSpPr>
            <p:grpSpPr bwMode="auto">
              <a:xfrm>
                <a:off x="4571" y="2840"/>
                <a:ext cx="907" cy="409"/>
                <a:chOff x="4571" y="2840"/>
                <a:chExt cx="907" cy="409"/>
              </a:xfrm>
            </p:grpSpPr>
            <p:sp>
              <p:nvSpPr>
                <p:cNvPr id="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694" y="2886"/>
                  <a:ext cx="698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defRPr/>
                  </a:pPr>
                  <a:r>
                    <a:rPr lang="de-DE" altLang="en-US" sz="1100"/>
                    <a:t>G RAY</a:t>
                  </a:r>
                </a:p>
              </p:txBody>
            </p:sp>
            <p:sp>
              <p:nvSpPr>
                <p:cNvPr id="34" name="Rectangle 35"/>
                <p:cNvSpPr>
                  <a:spLocks noChangeArrowheads="1"/>
                </p:cNvSpPr>
                <p:nvPr/>
              </p:nvSpPr>
              <p:spPr bwMode="auto">
                <a:xfrm>
                  <a:off x="4571" y="2840"/>
                  <a:ext cx="907" cy="40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defRPr/>
                  </a:pPr>
                  <a:endParaRPr lang="en-AU" altLang="en-US" sz="1100"/>
                </a:p>
              </p:txBody>
            </p:sp>
          </p:grpSp>
        </p:grpSp>
        <p:cxnSp>
          <p:nvCxnSpPr>
            <p:cNvPr id="15" name="AutoShape 46"/>
            <p:cNvCxnSpPr>
              <a:cxnSpLocks noChangeShapeType="1"/>
              <a:stCxn id="52" idx="2"/>
              <a:endCxn id="50" idx="0"/>
            </p:cNvCxnSpPr>
            <p:nvPr/>
          </p:nvCxnSpPr>
          <p:spPr bwMode="auto">
            <a:xfrm rot="5400000">
              <a:off x="2825751" y="782637"/>
              <a:ext cx="360362" cy="2341563"/>
            </a:xfrm>
            <a:prstGeom prst="bentConnector3">
              <a:avLst>
                <a:gd name="adj1" fmla="val 4977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6" name="AutoShape 48"/>
            <p:cNvCxnSpPr>
              <a:cxnSpLocks noChangeShapeType="1"/>
              <a:stCxn id="52" idx="2"/>
              <a:endCxn id="48" idx="0"/>
            </p:cNvCxnSpPr>
            <p:nvPr/>
          </p:nvCxnSpPr>
          <p:spPr bwMode="auto">
            <a:xfrm rot="16200000" flipH="1">
              <a:off x="4968876" y="981075"/>
              <a:ext cx="360362" cy="1944687"/>
            </a:xfrm>
            <a:prstGeom prst="bentConnector3">
              <a:avLst>
                <a:gd name="adj1" fmla="val 4977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7" name="AutoShape 49"/>
            <p:cNvCxnSpPr>
              <a:cxnSpLocks noChangeShapeType="1"/>
              <a:stCxn id="50" idx="2"/>
              <a:endCxn id="53" idx="0"/>
            </p:cNvCxnSpPr>
            <p:nvPr/>
          </p:nvCxnSpPr>
          <p:spPr bwMode="auto">
            <a:xfrm rot="16200000" flipH="1">
              <a:off x="1512094" y="3104356"/>
              <a:ext cx="647700" cy="158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8" name="AutoShape 50"/>
            <p:cNvCxnSpPr>
              <a:cxnSpLocks noChangeShapeType="1"/>
              <a:stCxn id="48" idx="2"/>
              <a:endCxn id="46" idx="0"/>
            </p:cNvCxnSpPr>
            <p:nvPr/>
          </p:nvCxnSpPr>
          <p:spPr bwMode="auto">
            <a:xfrm rot="5400000">
              <a:off x="5203032" y="2294731"/>
              <a:ext cx="431800" cy="140493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9" name="AutoShape 51"/>
            <p:cNvCxnSpPr>
              <a:cxnSpLocks noChangeShapeType="1"/>
              <a:stCxn id="48" idx="2"/>
              <a:endCxn id="44" idx="0"/>
            </p:cNvCxnSpPr>
            <p:nvPr/>
          </p:nvCxnSpPr>
          <p:spPr bwMode="auto">
            <a:xfrm rot="16200000" flipH="1">
              <a:off x="6499225" y="2403475"/>
              <a:ext cx="431800" cy="118745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grpSp>
          <p:nvGrpSpPr>
            <p:cNvPr id="20" name="Group 58"/>
            <p:cNvGrpSpPr>
              <a:grpSpLocks/>
            </p:cNvGrpSpPr>
            <p:nvPr/>
          </p:nvGrpSpPr>
          <p:grpSpPr bwMode="auto">
            <a:xfrm>
              <a:off x="4068763" y="3860800"/>
              <a:ext cx="1223962" cy="647700"/>
              <a:chOff x="2563" y="2432"/>
              <a:chExt cx="771" cy="408"/>
            </a:xfrm>
          </p:grpSpPr>
          <p:cxnSp>
            <p:nvCxnSpPr>
              <p:cNvPr id="29" name="AutoShape 52"/>
              <p:cNvCxnSpPr>
                <a:cxnSpLocks noChangeShapeType="1"/>
                <a:stCxn id="46" idx="2"/>
                <a:endCxn id="42" idx="0"/>
              </p:cNvCxnSpPr>
              <p:nvPr/>
            </p:nvCxnSpPr>
            <p:spPr bwMode="auto">
              <a:xfrm rot="5400000">
                <a:off x="2563" y="2432"/>
                <a:ext cx="408" cy="408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30" name="AutoShape 53"/>
              <p:cNvCxnSpPr>
                <a:cxnSpLocks noChangeShapeType="1"/>
                <a:stCxn id="46" idx="2"/>
                <a:endCxn id="40" idx="0"/>
              </p:cNvCxnSpPr>
              <p:nvPr/>
            </p:nvCxnSpPr>
            <p:spPr bwMode="auto">
              <a:xfrm rot="16200000" flipH="1">
                <a:off x="2949" y="2454"/>
                <a:ext cx="408" cy="363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  <p:grpSp>
          <p:nvGrpSpPr>
            <p:cNvPr id="21" name="Group 59"/>
            <p:cNvGrpSpPr>
              <a:grpSpLocks/>
            </p:cNvGrpSpPr>
            <p:nvPr/>
          </p:nvGrpSpPr>
          <p:grpSpPr bwMode="auto">
            <a:xfrm>
              <a:off x="6589713" y="3860803"/>
              <a:ext cx="1385887" cy="649288"/>
              <a:chOff x="4151" y="2432"/>
              <a:chExt cx="873" cy="409"/>
            </a:xfrm>
          </p:grpSpPr>
          <p:cxnSp>
            <p:nvCxnSpPr>
              <p:cNvPr id="27" name="AutoShape 54"/>
              <p:cNvCxnSpPr>
                <a:cxnSpLocks noChangeShapeType="1"/>
                <a:stCxn id="44" idx="2"/>
                <a:endCxn id="36" idx="0"/>
              </p:cNvCxnSpPr>
              <p:nvPr/>
            </p:nvCxnSpPr>
            <p:spPr bwMode="auto">
              <a:xfrm rot="5400000">
                <a:off x="4174" y="2409"/>
                <a:ext cx="408" cy="453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28" name="AutoShape 55"/>
              <p:cNvCxnSpPr>
                <a:cxnSpLocks noChangeShapeType="1"/>
                <a:stCxn id="44" idx="2"/>
                <a:endCxn id="34" idx="0"/>
              </p:cNvCxnSpPr>
              <p:nvPr/>
            </p:nvCxnSpPr>
            <p:spPr bwMode="auto">
              <a:xfrm rot="16200000" flipH="1">
                <a:off x="4610" y="2426"/>
                <a:ext cx="408" cy="421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  <p:grpSp>
          <p:nvGrpSpPr>
            <p:cNvPr id="22" name="Group 58"/>
            <p:cNvGrpSpPr>
              <a:grpSpLocks/>
            </p:cNvGrpSpPr>
            <p:nvPr/>
          </p:nvGrpSpPr>
          <p:grpSpPr bwMode="auto">
            <a:xfrm>
              <a:off x="1192121" y="4509492"/>
              <a:ext cx="1223962" cy="647700"/>
              <a:chOff x="668" y="2745"/>
              <a:chExt cx="771" cy="408"/>
            </a:xfrm>
          </p:grpSpPr>
          <p:cxnSp>
            <p:nvCxnSpPr>
              <p:cNvPr id="25" name="AutoShape 52"/>
              <p:cNvCxnSpPr>
                <a:cxnSpLocks noChangeShapeType="1"/>
              </p:cNvCxnSpPr>
              <p:nvPr/>
            </p:nvCxnSpPr>
            <p:spPr bwMode="auto">
              <a:xfrm rot="5400000">
                <a:off x="668" y="2745"/>
                <a:ext cx="408" cy="408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26" name="AutoShape 53"/>
              <p:cNvCxnSpPr>
                <a:cxnSpLocks noChangeShapeType="1"/>
              </p:cNvCxnSpPr>
              <p:nvPr/>
            </p:nvCxnSpPr>
            <p:spPr bwMode="auto">
              <a:xfrm rot="16200000" flipH="1">
                <a:off x="1054" y="2767"/>
                <a:ext cx="408" cy="363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  <p:sp>
          <p:nvSpPr>
            <p:cNvPr id="23" name="Rectangle 22"/>
            <p:cNvSpPr/>
            <p:nvPr/>
          </p:nvSpPr>
          <p:spPr>
            <a:xfrm>
              <a:off x="269533" y="5163194"/>
              <a:ext cx="1471784" cy="7547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altLang="en-US" sz="1100" dirty="0"/>
                <a:t>Non-Food Contact</a:t>
              </a:r>
            </a:p>
          </p:txBody>
        </p:sp>
        <p:sp>
          <p:nvSpPr>
            <p:cNvPr id="24" name="Rectangle 23"/>
            <p:cNvSpPr>
              <a:spLocks/>
            </p:cNvSpPr>
            <p:nvPr/>
          </p:nvSpPr>
          <p:spPr>
            <a:xfrm>
              <a:off x="1889433" y="5163195"/>
              <a:ext cx="1314141" cy="75275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altLang="en-US" sz="1100" dirty="0"/>
                <a:t>Food Contact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>
          <a:xfrm>
            <a:off x="2042160" y="939484"/>
            <a:ext cx="7239000" cy="731837"/>
          </a:xfrm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How Do We Extend Shelf Life?</a:t>
            </a:r>
          </a:p>
        </p:txBody>
      </p:sp>
      <p:sp>
        <p:nvSpPr>
          <p:cNvPr id="43010" name="Rectangle 3"/>
          <p:cNvSpPr>
            <a:spLocks noGrp="1"/>
          </p:cNvSpPr>
          <p:nvPr>
            <p:ph idx="1"/>
          </p:nvPr>
        </p:nvSpPr>
        <p:spPr>
          <a:xfrm>
            <a:off x="304800" y="1935480"/>
            <a:ext cx="8229600" cy="4267200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By Cleaning and Sanitation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Follow Hygiene standards (HACCP, USDA, FDA, CODEX, BRC, SQF, IFS, ISO 22000… etc.)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Proper Cleaning and Sanitation Protocols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Hygienic Design on Equipment, Building and Facilities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Personnel and Personal Hygiene Practices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Non-Food Contact (surfaces) Chemical Sanitation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Direct Food Contact (Antimicrobial Treatments)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End-To-End approach (Farm to Retail)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Internal and External Audits</a:t>
            </a:r>
          </a:p>
        </p:txBody>
      </p:sp>
      <p:sp>
        <p:nvSpPr>
          <p:cNvPr id="43011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C94E91FF-69D1-41B3-A314-CD562FC6237B}" type="slidenum">
              <a:rPr lang="en-US" b="1">
                <a:solidFill>
                  <a:srgbClr val="A6A6A6"/>
                </a:solidFill>
                <a:ea typeface="MS PGothic" pitchFamily="34" charset="-128"/>
              </a:rPr>
              <a:pPr algn="r" defTabSz="457200"/>
              <a:t>12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  <p:pic>
        <p:nvPicPr>
          <p:cNvPr id="4301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9025" y="4610101"/>
            <a:ext cx="2382838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>
          <a:xfrm>
            <a:off x="2194560" y="1057908"/>
            <a:ext cx="7239000" cy="731837"/>
          </a:xfrm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How Do We Extend Shelf Life?</a:t>
            </a:r>
          </a:p>
        </p:txBody>
      </p:sp>
      <p:sp>
        <p:nvSpPr>
          <p:cNvPr id="45058" name="Rectangle 3"/>
          <p:cNvSpPr>
            <a:spLocks noGrp="1"/>
          </p:cNvSpPr>
          <p:nvPr>
            <p:ph idx="1"/>
          </p:nvPr>
        </p:nvSpPr>
        <p:spPr>
          <a:xfrm>
            <a:off x="436880" y="2355214"/>
            <a:ext cx="8229600" cy="2514600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tx2"/>
              </a:buClr>
            </a:pPr>
            <a:r>
              <a:rPr lang="en-US" dirty="0"/>
              <a:t>By Packaging</a:t>
            </a:r>
          </a:p>
          <a:p>
            <a:pPr marL="8001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Protects and preserves the product</a:t>
            </a:r>
          </a:p>
          <a:p>
            <a:pPr marL="8001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Improves ease of handling, distribution, and storage</a:t>
            </a:r>
          </a:p>
          <a:p>
            <a:pPr marL="8001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Means of advertising and labeling</a:t>
            </a:r>
          </a:p>
          <a:p>
            <a:pPr marL="8001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Extends product shelf-life, reducing waste.</a:t>
            </a:r>
          </a:p>
          <a:p>
            <a:pPr>
              <a:buClr>
                <a:schemeClr val="tx2"/>
              </a:buClr>
              <a:buFontTx/>
              <a:buChar char="•"/>
            </a:pPr>
            <a:endParaRPr lang="en-US" sz="2800" dirty="0"/>
          </a:p>
        </p:txBody>
      </p:sp>
      <p:sp>
        <p:nvSpPr>
          <p:cNvPr id="45059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DE7EB67B-C87C-4D05-9F24-8433163DE125}" type="slidenum">
              <a:rPr lang="en-US" b="1">
                <a:solidFill>
                  <a:srgbClr val="A6A6A6"/>
                </a:solidFill>
                <a:ea typeface="MS PGothic" pitchFamily="34" charset="-128"/>
              </a:rPr>
              <a:pPr algn="r" defTabSz="457200"/>
              <a:t>13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  <p:pic>
        <p:nvPicPr>
          <p:cNvPr id="1027" name="Picture 3" descr="C:\Users\cotterr\Pictures\retail-shel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5571" y="3804920"/>
            <a:ext cx="3569258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>
          <a:xfrm>
            <a:off x="2377440" y="1264604"/>
            <a:ext cx="6400800" cy="731837"/>
          </a:xfrm>
        </p:spPr>
        <p:txBody>
          <a:bodyPr/>
          <a:lstStyle/>
          <a:p>
            <a:r>
              <a:rPr lang="en-US" dirty="0"/>
              <a:t>How Do We Extend Shelf Life Through Packaging?</a:t>
            </a:r>
          </a:p>
        </p:txBody>
      </p:sp>
      <p:sp>
        <p:nvSpPr>
          <p:cNvPr id="47106" name="Rectangle 3"/>
          <p:cNvSpPr>
            <a:spLocks noGrp="1"/>
          </p:cNvSpPr>
          <p:nvPr>
            <p:ph idx="1"/>
          </p:nvPr>
        </p:nvSpPr>
        <p:spPr>
          <a:xfrm>
            <a:off x="518160" y="2707640"/>
            <a:ext cx="7325360" cy="2667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Modified Atmosphere Packaging (MAP)</a:t>
            </a:r>
          </a:p>
          <a:p>
            <a:pPr lvl="1">
              <a:spcBef>
                <a:spcPct val="0"/>
              </a:spcBef>
            </a:pPr>
            <a:r>
              <a:rPr lang="en-US" dirty="0"/>
              <a:t>- Allows for centralized packaging and distribution</a:t>
            </a:r>
          </a:p>
          <a:p>
            <a:pPr lvl="1">
              <a:spcBef>
                <a:spcPct val="0"/>
              </a:spcBef>
            </a:pPr>
            <a:r>
              <a:rPr lang="en-US" dirty="0"/>
              <a:t>- Food preservation - extends product shelf-life</a:t>
            </a:r>
          </a:p>
          <a:p>
            <a:pPr lvl="2">
              <a:spcBef>
                <a:spcPct val="0"/>
              </a:spcBef>
              <a:buClr>
                <a:schemeClr val="tx2"/>
              </a:buClr>
              <a:buSzPct val="65000"/>
              <a:buFontTx/>
              <a:buChar char="•"/>
            </a:pPr>
            <a:r>
              <a:rPr lang="en-US" dirty="0"/>
              <a:t>Retards microbial growth</a:t>
            </a:r>
          </a:p>
          <a:p>
            <a:pPr lvl="2">
              <a:spcBef>
                <a:spcPct val="0"/>
              </a:spcBef>
              <a:buClr>
                <a:schemeClr val="tx2"/>
              </a:buClr>
              <a:buSzPct val="65000"/>
              <a:buFontTx/>
              <a:buChar char="•"/>
            </a:pPr>
            <a:r>
              <a:rPr lang="en-US" dirty="0"/>
              <a:t>Delays senescence/ripening of fruits</a:t>
            </a:r>
          </a:p>
          <a:p>
            <a:pPr lvl="2">
              <a:spcBef>
                <a:spcPct val="0"/>
              </a:spcBef>
              <a:buClr>
                <a:schemeClr val="tx2"/>
              </a:buClr>
              <a:buSzPct val="65000"/>
              <a:buFontTx/>
              <a:buChar char="•"/>
            </a:pPr>
            <a:r>
              <a:rPr lang="en-US" dirty="0"/>
              <a:t>Reduces transpiration</a:t>
            </a:r>
          </a:p>
          <a:p>
            <a:pPr lvl="2">
              <a:spcBef>
                <a:spcPct val="0"/>
              </a:spcBef>
              <a:buClr>
                <a:schemeClr val="tx2"/>
              </a:buClr>
              <a:buSzPct val="65000"/>
              <a:buFontTx/>
              <a:buChar char="•"/>
            </a:pPr>
            <a:r>
              <a:rPr lang="en-US" dirty="0"/>
              <a:t>Reduces physical damage</a:t>
            </a:r>
          </a:p>
          <a:p>
            <a:pPr lvl="2">
              <a:spcBef>
                <a:spcPct val="0"/>
              </a:spcBef>
              <a:buClr>
                <a:schemeClr val="tx2"/>
              </a:buClr>
              <a:buSzPct val="65000"/>
              <a:buFontTx/>
              <a:buChar char="•"/>
            </a:pPr>
            <a:r>
              <a:rPr lang="en-US" dirty="0"/>
              <a:t>Slows enzymatic activity</a:t>
            </a:r>
          </a:p>
        </p:txBody>
      </p:sp>
      <p:sp>
        <p:nvSpPr>
          <p:cNvPr id="47107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BFB726D0-C667-44AC-98BB-8116D90777D6}" type="slidenum">
              <a:rPr lang="en-US" b="1">
                <a:solidFill>
                  <a:srgbClr val="A6A6A6"/>
                </a:solidFill>
                <a:ea typeface="MS PGothic" pitchFamily="34" charset="-128"/>
              </a:rPr>
              <a:pPr algn="r" defTabSz="457200"/>
              <a:t>14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558990"/>
              </p:ext>
            </p:extLst>
          </p:nvPr>
        </p:nvGraphicFramePr>
        <p:xfrm>
          <a:off x="6852921" y="3858579"/>
          <a:ext cx="4653451" cy="2366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57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Fresh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Food Category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Refrigerated Shelf Life (days)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441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Non-MAP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MAP</a:t>
                      </a:r>
                    </a:p>
                  </a:txBody>
                  <a:tcPr marT="34290" marB="34290"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6">
                <a:tc>
                  <a:txBody>
                    <a:bodyPr/>
                    <a:lstStyle/>
                    <a:p>
                      <a:r>
                        <a:rPr lang="en-US" sz="1600" dirty="0"/>
                        <a:t>Fresh red meat (low O2)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2-3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</a:t>
                      </a:r>
                    </a:p>
                  </a:txBody>
                  <a:tcPr marT="34290" marB="34290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657">
                <a:tc>
                  <a:txBody>
                    <a:bodyPr/>
                    <a:lstStyle/>
                    <a:p>
                      <a:r>
                        <a:rPr lang="en-US" sz="1600" dirty="0"/>
                        <a:t>Fresh pasta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</a:t>
                      </a:r>
                    </a:p>
                  </a:txBody>
                  <a:tcPr marT="34290" marB="34290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57">
                <a:tc>
                  <a:txBody>
                    <a:bodyPr/>
                    <a:lstStyle/>
                    <a:p>
                      <a:r>
                        <a:rPr lang="en-US" sz="1600" dirty="0"/>
                        <a:t>Lettuce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2-4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</a:t>
                      </a:r>
                    </a:p>
                  </a:txBody>
                  <a:tcPr marT="34290" marB="34290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657">
                <a:tc>
                  <a:txBody>
                    <a:bodyPr/>
                    <a:lstStyle/>
                    <a:p>
                      <a:r>
                        <a:rPr lang="en-US" sz="1600" dirty="0"/>
                        <a:t>Cheese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 marT="34290" marB="34290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180</a:t>
                      </a:r>
                    </a:p>
                  </a:txBody>
                  <a:tcPr marT="34290" marB="34290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>
          <a:xfrm>
            <a:off x="2584450" y="1127127"/>
            <a:ext cx="6477000" cy="731837"/>
          </a:xfrm>
        </p:spPr>
        <p:txBody>
          <a:bodyPr/>
          <a:lstStyle/>
          <a:p>
            <a:r>
              <a:rPr lang="en-US" dirty="0"/>
              <a:t>How Do We Extend Shelf Life Through Packaging?</a:t>
            </a:r>
          </a:p>
        </p:txBody>
      </p:sp>
      <p:graphicFrame>
        <p:nvGraphicFramePr>
          <p:cNvPr id="49159" name="Rectangle 3">
            <a:extLst>
              <a:ext uri="{FF2B5EF4-FFF2-40B4-BE49-F238E27FC236}">
                <a16:creationId xmlns:a16="http://schemas.microsoft.com/office/drawing/2014/main" id="{F676EABA-0A40-37CF-386E-2BBC01A8A0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7040" y="1881188"/>
          <a:ext cx="85217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155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42445DFB-81F3-401A-BAC4-BB7CDC6B7872}" type="slidenum">
              <a:rPr lang="en-US" b="1">
                <a:solidFill>
                  <a:srgbClr val="A6A6A6"/>
                </a:solidFill>
                <a:ea typeface="MS PGothic" pitchFamily="34" charset="-128"/>
              </a:rPr>
              <a:pPr algn="r" defTabSz="457200"/>
              <a:t>15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2050" y="4329907"/>
            <a:ext cx="56388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561080" y="5069840"/>
            <a:ext cx="2971800" cy="1077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Packaging is engineered to withstand abuse, provide barrier and make air-tight seals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>
          <a:xfrm>
            <a:off x="2617305" y="1089233"/>
            <a:ext cx="6400800" cy="731837"/>
          </a:xfrm>
        </p:spPr>
        <p:txBody>
          <a:bodyPr/>
          <a:lstStyle/>
          <a:p>
            <a:r>
              <a:rPr lang="en-US" dirty="0"/>
              <a:t>How Do We Extend Shelf Life Through Packaging?</a:t>
            </a:r>
          </a:p>
        </p:txBody>
      </p:sp>
      <p:graphicFrame>
        <p:nvGraphicFramePr>
          <p:cNvPr id="51205" name="Rectangle 3">
            <a:extLst>
              <a:ext uri="{FF2B5EF4-FFF2-40B4-BE49-F238E27FC236}">
                <a16:creationId xmlns:a16="http://schemas.microsoft.com/office/drawing/2014/main" id="{9C6CE0B2-5249-2F92-16BC-446B961552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251273"/>
              </p:ext>
            </p:extLst>
          </p:nvPr>
        </p:nvGraphicFramePr>
        <p:xfrm>
          <a:off x="1871871" y="2022475"/>
          <a:ext cx="7642225" cy="4835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03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753452A6-5289-448C-92EF-0BA4D89D5188}" type="slidenum">
              <a:rPr lang="en-US" b="1">
                <a:solidFill>
                  <a:srgbClr val="A6A6A6"/>
                </a:solidFill>
                <a:ea typeface="MS PGothic" pitchFamily="34" charset="-128"/>
              </a:rPr>
              <a:pPr algn="r" defTabSz="457200"/>
              <a:t>16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>
          <a:xfrm>
            <a:off x="2092960" y="862807"/>
            <a:ext cx="7239000" cy="7318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Fresh Red Meat</a:t>
            </a:r>
          </a:p>
        </p:txBody>
      </p:sp>
      <p:sp>
        <p:nvSpPr>
          <p:cNvPr id="53250" name="Rectangle 3"/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are issues with FRM?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Color changes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Microbial spoilage			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Rancidity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Water loss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Address through O</a:t>
            </a:r>
            <a:r>
              <a:rPr lang="en-US" baseline="-25000" dirty="0"/>
              <a:t>2</a:t>
            </a:r>
            <a:r>
              <a:rPr lang="en-US" dirty="0"/>
              <a:t> and H</a:t>
            </a:r>
            <a:r>
              <a:rPr lang="en-US" baseline="-25000" dirty="0"/>
              <a:t>2</a:t>
            </a:r>
            <a:r>
              <a:rPr lang="en-US" dirty="0"/>
              <a:t>O barrier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dirty="0"/>
          </a:p>
        </p:txBody>
      </p:sp>
      <p:sp>
        <p:nvSpPr>
          <p:cNvPr id="53251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EFE1253C-6DD8-41DE-BD61-ACD6C1368AF3}" type="slidenum">
              <a:rPr lang="en-US" b="1">
                <a:solidFill>
                  <a:srgbClr val="A6A6A6"/>
                </a:solidFill>
                <a:ea typeface="MS PGothic" pitchFamily="34" charset="-128"/>
              </a:rPr>
              <a:pPr algn="r" defTabSz="457200"/>
              <a:t>17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  <p:grpSp>
        <p:nvGrpSpPr>
          <p:cNvPr id="53252" name="Group 9"/>
          <p:cNvGrpSpPr>
            <a:grpSpLocks/>
          </p:cNvGrpSpPr>
          <p:nvPr/>
        </p:nvGrpSpPr>
        <p:grpSpPr bwMode="auto">
          <a:xfrm>
            <a:off x="3124200" y="4130676"/>
            <a:ext cx="5791200" cy="2047875"/>
            <a:chOff x="1219200" y="4343400"/>
            <a:chExt cx="5791200" cy="2047464"/>
          </a:xfrm>
        </p:grpSpPr>
        <p:sp>
          <p:nvSpPr>
            <p:cNvPr id="2" name="Rounded Rectangle 1"/>
            <p:cNvSpPr/>
            <p:nvPr/>
          </p:nvSpPr>
          <p:spPr>
            <a:xfrm>
              <a:off x="1676400" y="5159211"/>
              <a:ext cx="1143000" cy="479329"/>
            </a:xfrm>
            <a:prstGeom prst="roundRect">
              <a:avLst/>
            </a:prstGeom>
            <a:solidFill>
              <a:srgbClr val="9900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Myoglobin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457575" y="5159211"/>
              <a:ext cx="1143000" cy="479329"/>
            </a:xfrm>
            <a:prstGeom prst="roundRect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200" b="1" dirty="0" err="1">
                  <a:solidFill>
                    <a:schemeClr val="bg1"/>
                  </a:solidFill>
                </a:rPr>
                <a:t>Oxymyoglobin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181600" y="5159211"/>
              <a:ext cx="1143000" cy="479329"/>
            </a:xfrm>
            <a:prstGeom prst="roundRect">
              <a:avLst/>
            </a:prstGeom>
            <a:solidFill>
              <a:srgbClr val="8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200" b="1" dirty="0" err="1"/>
                <a:t>Metmyoglobin</a:t>
              </a:r>
              <a:endParaRPr lang="en-US" sz="12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54400" y="5994069"/>
              <a:ext cx="1172116" cy="3692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Oxidation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981200" y="5943279"/>
              <a:ext cx="4038600" cy="0"/>
            </a:xfrm>
            <a:prstGeom prst="straightConnector1">
              <a:avLst/>
            </a:prstGeom>
            <a:ln w="317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1219200" y="4343400"/>
              <a:ext cx="5791200" cy="20474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67000" y="4495769"/>
              <a:ext cx="2852256" cy="4000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Red Meat Color Change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2062480" y="1087439"/>
            <a:ext cx="7239000" cy="7318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Fresh Red Meat</a:t>
            </a:r>
            <a:br>
              <a:rPr lang="en-US" dirty="0"/>
            </a:br>
            <a:r>
              <a:rPr lang="en-US" dirty="0"/>
              <a:t>Barrier Bag</a:t>
            </a:r>
          </a:p>
        </p:txBody>
      </p:sp>
      <p:sp>
        <p:nvSpPr>
          <p:cNvPr id="5529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Vacuum packaged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Prevents ingress of oxygen</a:t>
            </a:r>
          </a:p>
          <a:p>
            <a:pPr lvl="1"/>
            <a:r>
              <a:rPr lang="en-US" dirty="0"/>
              <a:t>- Reduce microbial spoilage			</a:t>
            </a:r>
          </a:p>
          <a:p>
            <a:pPr lvl="1"/>
            <a:r>
              <a:rPr lang="en-US" dirty="0"/>
              <a:t>- Reduce rancidity</a:t>
            </a:r>
          </a:p>
          <a:p>
            <a:pPr lvl="1"/>
            <a:r>
              <a:rPr lang="en-US" dirty="0"/>
              <a:t>- Protects meat color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Reduces water loss</a:t>
            </a:r>
          </a:p>
        </p:txBody>
      </p:sp>
      <p:sp>
        <p:nvSpPr>
          <p:cNvPr id="55299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3F3E5E8B-539E-4BFF-95E6-ACEC38C7AEDD}" type="slidenum">
              <a:rPr lang="en-US" b="1">
                <a:solidFill>
                  <a:srgbClr val="A6A6A6"/>
                </a:solidFill>
                <a:ea typeface="MS PGothic" pitchFamily="34" charset="-128"/>
              </a:rPr>
              <a:pPr algn="r" defTabSz="457200"/>
              <a:t>18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  <p:pic>
        <p:nvPicPr>
          <p:cNvPr id="55300" name="Picture 4" descr="FRM%20BLADECOUNTRYSTY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1" y="1931989"/>
            <a:ext cx="3598863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>
          <a:xfrm>
            <a:off x="2153920" y="1074420"/>
            <a:ext cx="7239000" cy="731837"/>
          </a:xfrm>
        </p:spPr>
        <p:txBody>
          <a:bodyPr/>
          <a:lstStyle/>
          <a:p>
            <a:r>
              <a:rPr lang="en-US"/>
              <a:t>Fresh Poultry Packaging</a:t>
            </a:r>
            <a:endParaRPr lang="en-US" dirty="0"/>
          </a:p>
        </p:txBody>
      </p:sp>
      <p:sp>
        <p:nvSpPr>
          <p:cNvPr id="57346" name="Rectangle 3"/>
          <p:cNvSpPr>
            <a:spLocks noGrp="1"/>
          </p:cNvSpPr>
          <p:nvPr>
            <p:ph idx="1"/>
          </p:nvPr>
        </p:nvSpPr>
        <p:spPr>
          <a:xfrm>
            <a:off x="601582" y="2276476"/>
            <a:ext cx="7543800" cy="44497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Fresh poultry carries bacteria that break down protein and create a strong sulfur odor</a:t>
            </a:r>
          </a:p>
          <a:p>
            <a:pPr lvl="1"/>
            <a:r>
              <a:rPr lang="en-US" i="1" dirty="0"/>
              <a:t>- </a:t>
            </a:r>
            <a:r>
              <a:rPr lang="en-US" i="1" dirty="0" err="1"/>
              <a:t>Shewanella</a:t>
            </a:r>
            <a:r>
              <a:rPr lang="en-US" i="1" dirty="0"/>
              <a:t> </a:t>
            </a:r>
            <a:r>
              <a:rPr lang="en-US" i="1" dirty="0" err="1"/>
              <a:t>putrefaciens</a:t>
            </a:r>
            <a:endParaRPr lang="en-US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Packaged in non-barrier structures to allow odors to escape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Hermetically sealed		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8519" y="3779520"/>
            <a:ext cx="3609814" cy="24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7348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013147EA-C7B7-4707-8C3F-D2B51DF22831}" type="slidenum">
              <a:rPr lang="en-US" b="1" smtClean="0">
                <a:solidFill>
                  <a:srgbClr val="A6A6A6"/>
                </a:solidFill>
                <a:ea typeface="MS PGothic" pitchFamily="34" charset="-128"/>
              </a:rPr>
              <a:pPr algn="r" defTabSz="457200"/>
              <a:t>19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981200" y="1113182"/>
            <a:ext cx="7239000" cy="1262269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76470" y="2594113"/>
            <a:ext cx="6798365" cy="26935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Food Waste Emerges as a Priority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Food Science and Shelf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Consumers Attitudes Towards Food Waste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Collaborating to Reduce Food Waste</a:t>
            </a:r>
          </a:p>
        </p:txBody>
      </p:sp>
      <p:sp>
        <p:nvSpPr>
          <p:cNvPr id="16387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DA918844-7033-4F95-A8CC-BBF13EEF3A47}" type="slidenum">
              <a:rPr lang="en-US" b="1">
                <a:solidFill>
                  <a:srgbClr val="A6A6A6"/>
                </a:solidFill>
                <a:ea typeface="MS PGothic" pitchFamily="34" charset="-128"/>
              </a:rPr>
              <a:pPr algn="r" defTabSz="457200"/>
              <a:t>2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583" y="3827462"/>
            <a:ext cx="4307268" cy="2867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/>
          </p:nvPr>
        </p:nvSpPr>
        <p:spPr>
          <a:xfrm>
            <a:off x="2577101" y="1190858"/>
            <a:ext cx="7239000" cy="731837"/>
          </a:xfrm>
        </p:spPr>
        <p:txBody>
          <a:bodyPr/>
          <a:lstStyle/>
          <a:p>
            <a:r>
              <a:rPr lang="en-US" dirty="0"/>
              <a:t>Fresh Poultry Packaging</a:t>
            </a:r>
            <a:br>
              <a:rPr lang="en-US" dirty="0"/>
            </a:br>
            <a:r>
              <a:rPr lang="en-US" dirty="0"/>
              <a:t>Bags</a:t>
            </a:r>
          </a:p>
        </p:txBody>
      </p:sp>
      <p:sp>
        <p:nvSpPr>
          <p:cNvPr id="59394" name="Rectangle 3"/>
          <p:cNvSpPr>
            <a:spLocks noGrp="1"/>
          </p:cNvSpPr>
          <p:nvPr>
            <p:ph idx="1"/>
          </p:nvPr>
        </p:nvSpPr>
        <p:spPr>
          <a:xfrm>
            <a:off x="1764453" y="2611439"/>
            <a:ext cx="11575627" cy="4114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Whole birds, Turkey breasts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Breathable/ non-barrier bags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Abuse resistance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 shrink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Hermetically sealed</a:t>
            </a:r>
          </a:p>
        </p:txBody>
      </p:sp>
      <p:pic>
        <p:nvPicPr>
          <p:cNvPr id="59395" name="Picture 4" descr="FC 805blue-nobkg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5361" y="2887663"/>
            <a:ext cx="2720975" cy="302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6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961476EC-DE9C-46FA-A879-5D10274C1D61}" type="slidenum">
              <a:rPr lang="en-US" b="1">
                <a:solidFill>
                  <a:srgbClr val="A6A6A6"/>
                </a:solidFill>
                <a:ea typeface="MS PGothic" pitchFamily="34" charset="-128"/>
              </a:rPr>
              <a:pPr algn="r" defTabSz="457200"/>
              <a:t>20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/>
          </p:nvPr>
        </p:nvSpPr>
        <p:spPr>
          <a:xfrm>
            <a:off x="2062480" y="1081724"/>
            <a:ext cx="7239000" cy="1011237"/>
          </a:xfrm>
        </p:spPr>
        <p:txBody>
          <a:bodyPr/>
          <a:lstStyle/>
          <a:p>
            <a:r>
              <a:rPr lang="en-US" dirty="0"/>
              <a:t>Smoked and Processed Meats</a:t>
            </a:r>
            <a:br>
              <a:rPr lang="en-US" dirty="0"/>
            </a:br>
            <a:r>
              <a:rPr lang="en-US" dirty="0"/>
              <a:t>Ribs Example</a:t>
            </a:r>
          </a:p>
        </p:txBody>
      </p:sp>
      <p:sp>
        <p:nvSpPr>
          <p:cNvPr id="6144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Abusive product (sharp bones)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Requires good oxygen barrier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Barrier bag provides O</a:t>
            </a:r>
            <a:r>
              <a:rPr lang="en-US" baseline="-25000" dirty="0"/>
              <a:t>2</a:t>
            </a:r>
            <a:r>
              <a:rPr lang="en-US" dirty="0"/>
              <a:t> barrier and abuse resistance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2840" y="3727501"/>
            <a:ext cx="3947160" cy="2617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1444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528989CD-D1D5-4A78-9A62-577ED9108533}" type="slidenum">
              <a:rPr lang="en-US" b="1">
                <a:solidFill>
                  <a:srgbClr val="A6A6A6"/>
                </a:solidFill>
                <a:ea typeface="MS PGothic" pitchFamily="34" charset="-128"/>
              </a:rPr>
              <a:pPr algn="r" defTabSz="457200"/>
              <a:t>21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/>
          </p:nvPr>
        </p:nvSpPr>
        <p:spPr>
          <a:xfrm>
            <a:off x="2164080" y="1143000"/>
            <a:ext cx="7239000" cy="731837"/>
          </a:xfrm>
        </p:spPr>
        <p:txBody>
          <a:bodyPr/>
          <a:lstStyle/>
          <a:p>
            <a:r>
              <a:rPr lang="en-US" dirty="0"/>
              <a:t>Smoked and Processed Meats</a:t>
            </a:r>
            <a:br>
              <a:rPr lang="en-US" dirty="0"/>
            </a:br>
            <a:r>
              <a:rPr lang="en-US" dirty="0"/>
              <a:t>Sliced Pepperoni Example</a:t>
            </a:r>
          </a:p>
        </p:txBody>
      </p:sp>
      <p:sp>
        <p:nvSpPr>
          <p:cNvPr id="6349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Presence of oxygen causes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- Discoloration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- Rancidity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- Mold growth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- Flavor changes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Can address by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- Vacuum package</a:t>
            </a:r>
          </a:p>
          <a:p>
            <a:pPr marL="800100" lvl="1" indent="-342900">
              <a:lnSpc>
                <a:spcPct val="90000"/>
              </a:lnSpc>
              <a:buFontTx/>
              <a:buChar char="-"/>
            </a:pPr>
            <a:r>
              <a:rPr lang="en-US" dirty="0"/>
              <a:t>MAP + oxygen scavenging sachet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   or oxygen scavenging film</a:t>
            </a:r>
          </a:p>
        </p:txBody>
      </p:sp>
      <p:pic>
        <p:nvPicPr>
          <p:cNvPr id="36868" name="Picture 4" descr="CrestSemi-Rig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1" y="2514600"/>
            <a:ext cx="2163763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3492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5C2A2E87-9D01-4F9F-AC50-64048F037EB9}" type="slidenum">
              <a:rPr lang="en-US" b="1">
                <a:solidFill>
                  <a:srgbClr val="A6A6A6"/>
                </a:solidFill>
                <a:ea typeface="MS PGothic" pitchFamily="34" charset="-128"/>
              </a:rPr>
              <a:pPr algn="r" defTabSz="457200"/>
              <a:t>22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type="title"/>
          </p:nvPr>
        </p:nvSpPr>
        <p:spPr>
          <a:xfrm>
            <a:off x="2275840" y="837884"/>
            <a:ext cx="7239000" cy="731837"/>
          </a:xfrm>
        </p:spPr>
        <p:txBody>
          <a:bodyPr/>
          <a:lstStyle/>
          <a:p>
            <a:r>
              <a:rPr lang="en-US" dirty="0"/>
              <a:t>Fresh Produce</a:t>
            </a:r>
          </a:p>
        </p:txBody>
      </p:sp>
      <p:sp>
        <p:nvSpPr>
          <p:cNvPr id="65538" name="Rectangle 3"/>
          <p:cNvSpPr>
            <a:spLocks noGrp="1"/>
          </p:cNvSpPr>
          <p:nvPr>
            <p:ph idx="1"/>
          </p:nvPr>
        </p:nvSpPr>
        <p:spPr>
          <a:xfrm>
            <a:off x="934720" y="2296160"/>
            <a:ext cx="7315200" cy="37239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Fresh produce respires.  It is “alive”.</a:t>
            </a:r>
          </a:p>
          <a:p>
            <a:pPr lvl="1"/>
            <a:r>
              <a:rPr lang="en-US" dirty="0"/>
              <a:t>- Uses oxygen and gives off carbon dioxide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Packaging must be permeable to allow oxygen to get to the product and carbon dioxide to escape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Packaging must be tailored to the respiration rate of the product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Different products have different respiration rates		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6400" y="3048000"/>
            <a:ext cx="262393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5540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105AFCBE-0FD3-4F73-ABB5-8F26C70FA011}" type="slidenum">
              <a:rPr lang="en-US" b="1">
                <a:solidFill>
                  <a:srgbClr val="A6A6A6"/>
                </a:solidFill>
                <a:ea typeface="MS PGothic" pitchFamily="34" charset="-128"/>
              </a:rPr>
              <a:pPr algn="r" defTabSz="457200"/>
              <a:t>23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/>
          </p:cNvSpPr>
          <p:nvPr>
            <p:ph type="title"/>
          </p:nvPr>
        </p:nvSpPr>
        <p:spPr>
          <a:xfrm>
            <a:off x="2052320" y="939484"/>
            <a:ext cx="7239000" cy="731837"/>
          </a:xfrm>
        </p:spPr>
        <p:txBody>
          <a:bodyPr/>
          <a:lstStyle/>
          <a:p>
            <a:r>
              <a:rPr lang="en-US" dirty="0"/>
              <a:t>Fresh Seafood</a:t>
            </a:r>
          </a:p>
        </p:txBody>
      </p:sp>
      <p:sp>
        <p:nvSpPr>
          <p:cNvPr id="67586" name="Rectangle 3"/>
          <p:cNvSpPr>
            <a:spLocks noGrp="1"/>
          </p:cNvSpPr>
          <p:nvPr>
            <p:ph idx="1"/>
          </p:nvPr>
        </p:nvSpPr>
        <p:spPr>
          <a:xfrm>
            <a:off x="721360" y="1833563"/>
            <a:ext cx="6705600" cy="2895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Fresh seafood must be packaged in highly permeable material per the FDA (10K oxygen transmission rate).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allows for safe packaging for distribution and retail display </a:t>
            </a:r>
            <a:endParaRPr lang="en-US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/>
              <a:t>C. botulinum</a:t>
            </a:r>
            <a:r>
              <a:rPr lang="en-US" dirty="0"/>
              <a:t> concern</a:t>
            </a:r>
          </a:p>
          <a:p>
            <a:endParaRPr lang="en-US" dirty="0"/>
          </a:p>
        </p:txBody>
      </p:sp>
      <p:pic>
        <p:nvPicPr>
          <p:cNvPr id="38916" name="Picture 4" descr="mkts-fi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0578" y="3063240"/>
            <a:ext cx="4085422" cy="226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7588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AFF23340-2B62-47FE-8A60-65AA6C6A0EA9}" type="slidenum">
              <a:rPr lang="en-US" b="1">
                <a:solidFill>
                  <a:srgbClr val="A6A6A6"/>
                </a:solidFill>
                <a:ea typeface="MS PGothic" pitchFamily="34" charset="-128"/>
              </a:rPr>
              <a:pPr algn="r" defTabSz="457200"/>
              <a:t>24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/>
          </p:nvPr>
        </p:nvSpPr>
        <p:spPr>
          <a:xfrm>
            <a:off x="2296160" y="1223964"/>
            <a:ext cx="7239000" cy="731837"/>
          </a:xfrm>
        </p:spPr>
        <p:txBody>
          <a:bodyPr/>
          <a:lstStyle/>
          <a:p>
            <a:r>
              <a:rPr lang="en-US" dirty="0"/>
              <a:t>Food Science and Shelf Life</a:t>
            </a:r>
            <a:br>
              <a:rPr lang="en-US" dirty="0"/>
            </a:br>
            <a:r>
              <a:rPr lang="en-US" dirty="0"/>
              <a:t>Summary</a:t>
            </a:r>
          </a:p>
        </p:txBody>
      </p:sp>
      <p:sp>
        <p:nvSpPr>
          <p:cNvPr id="6963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shelf life of various foods is determined by their composition, how they are processed and packaged, and how they are stored.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While fresh foods are desirable it is only through processing and packaging that we can extend shelf life, minimize waste, and provide good quality foods to global consumers.</a:t>
            </a:r>
          </a:p>
        </p:txBody>
      </p:sp>
      <p:sp>
        <p:nvSpPr>
          <p:cNvPr id="69635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DCBA8D49-0A43-4824-9928-457F35CA0116}" type="slidenum">
              <a:rPr lang="en-US" b="1">
                <a:solidFill>
                  <a:srgbClr val="A6A6A6"/>
                </a:solidFill>
                <a:ea typeface="MS PGothic" pitchFamily="34" charset="-128"/>
              </a:rPr>
              <a:pPr algn="r" defTabSz="457200"/>
              <a:t>25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1" y="1447800"/>
            <a:ext cx="55991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375597E1-2323-4190-BDEC-C87B179E51BA}" type="slidenum">
              <a:rPr lang="en-US" b="1">
                <a:solidFill>
                  <a:srgbClr val="A6A6A6"/>
                </a:solidFill>
                <a:ea typeface="MS PGothic" pitchFamily="34" charset="-128"/>
              </a:rPr>
              <a:pPr algn="r" defTabSz="457200"/>
              <a:t>26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  <p:sp>
        <p:nvSpPr>
          <p:cNvPr id="71683" name="Title 1"/>
          <p:cNvSpPr txBox="1">
            <a:spLocks/>
          </p:cNvSpPr>
          <p:nvPr/>
        </p:nvSpPr>
        <p:spPr bwMode="auto">
          <a:xfrm>
            <a:off x="4964113" y="4624389"/>
            <a:ext cx="5562600" cy="11144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>
                <a:solidFill>
                  <a:schemeClr val="bg1"/>
                </a:solidFill>
              </a:rPr>
              <a:t>Consumer Attitudes Toward Food Waste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1879600" y="1204119"/>
            <a:ext cx="7239000" cy="731837"/>
          </a:xfrm>
        </p:spPr>
        <p:txBody>
          <a:bodyPr/>
          <a:lstStyle/>
          <a:p>
            <a:r>
              <a:rPr lang="en-US" dirty="0"/>
              <a:t>U.S Consumers Attitudes and Behaviors</a:t>
            </a:r>
          </a:p>
        </p:txBody>
      </p:sp>
      <p:pic>
        <p:nvPicPr>
          <p:cNvPr id="73730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33601" y="2164556"/>
            <a:ext cx="6482079" cy="4083844"/>
          </a:xfrm>
        </p:spPr>
      </p:pic>
      <p:sp>
        <p:nvSpPr>
          <p:cNvPr id="5" name="TextBox 4"/>
          <p:cNvSpPr txBox="1"/>
          <p:nvPr/>
        </p:nvSpPr>
        <p:spPr>
          <a:xfrm>
            <a:off x="2057400" y="6477000"/>
            <a:ext cx="463216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Source:  Harris Poll on Consumer Food Waste (2014)</a:t>
            </a:r>
          </a:p>
        </p:txBody>
      </p:sp>
      <p:sp>
        <p:nvSpPr>
          <p:cNvPr id="73732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4E02184D-FC84-473F-9F23-DE4DF957527F}" type="slidenum">
              <a:rPr lang="en-US" b="1">
                <a:solidFill>
                  <a:srgbClr val="A6A6A6"/>
                </a:solidFill>
                <a:ea typeface="MS PGothic" pitchFamily="34" charset="-128"/>
              </a:rPr>
              <a:pPr algn="r" defTabSz="457200"/>
              <a:t>27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2384426" y="721519"/>
            <a:ext cx="7239000" cy="731837"/>
          </a:xfrm>
        </p:spPr>
        <p:txBody>
          <a:bodyPr/>
          <a:lstStyle/>
          <a:p>
            <a:r>
              <a:rPr lang="en-US" dirty="0"/>
              <a:t>Consumer Packaging Preference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6113" y="1600200"/>
            <a:ext cx="8382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2776" y="4078288"/>
            <a:ext cx="84042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7400" y="6477000"/>
            <a:ext cx="463216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Source:  Harris Poll on Consumer Food Waste (2014)</a:t>
            </a:r>
          </a:p>
        </p:txBody>
      </p:sp>
      <p:sp>
        <p:nvSpPr>
          <p:cNvPr id="77829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FE13407B-856E-411E-AA2D-BED4B742D001}" type="slidenum">
              <a:rPr lang="en-US" b="1">
                <a:solidFill>
                  <a:srgbClr val="A6A6A6"/>
                </a:solidFill>
                <a:ea typeface="MS PGothic" pitchFamily="34" charset="-128"/>
              </a:rPr>
              <a:pPr algn="r" defTabSz="457200"/>
              <a:t>28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1981200" y="512764"/>
            <a:ext cx="7239000" cy="731837"/>
          </a:xfrm>
        </p:spPr>
        <p:txBody>
          <a:bodyPr/>
          <a:lstStyle/>
          <a:p>
            <a:r>
              <a:rPr lang="en-US"/>
              <a:t>Consumer Packaging Preference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600200"/>
            <a:ext cx="821055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4044950"/>
            <a:ext cx="82105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7400" y="6477000"/>
            <a:ext cx="463216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Source:  Harris Poll on Consumer Food Waste (2014)</a:t>
            </a:r>
          </a:p>
        </p:txBody>
      </p:sp>
      <p:sp>
        <p:nvSpPr>
          <p:cNvPr id="79877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E03DA931-8E87-4E2B-BBA2-8B4E83EDA6AF}" type="slidenum">
              <a:rPr lang="en-US" b="1">
                <a:solidFill>
                  <a:srgbClr val="A6A6A6"/>
                </a:solidFill>
                <a:ea typeface="MS PGothic" pitchFamily="34" charset="-128"/>
              </a:rPr>
              <a:pPr algn="r" defTabSz="457200"/>
              <a:t>29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2"/>
          <p:cNvSpPr>
            <a:spLocks noGrp="1"/>
          </p:cNvSpPr>
          <p:nvPr>
            <p:ph type="title"/>
          </p:nvPr>
        </p:nvSpPr>
        <p:spPr>
          <a:xfrm>
            <a:off x="1981200" y="927352"/>
            <a:ext cx="7239000" cy="762660"/>
          </a:xfrm>
        </p:spPr>
        <p:txBody>
          <a:bodyPr/>
          <a:lstStyle/>
          <a:p>
            <a:r>
              <a:rPr lang="en-US" dirty="0"/>
              <a:t>Estimates of Global Food Waste</a:t>
            </a:r>
          </a:p>
        </p:txBody>
      </p:sp>
      <p:sp>
        <p:nvSpPr>
          <p:cNvPr id="20482" name="AutoShape 4" descr="data:image/jpeg;base64,/9j/4AAQSkZJRgABAQAAAQABAAD/2wCEAAkGBxASEhUUEA8REBUXFRUYFBAPFBQUFBQRGBUXFhQRFBUYHCggGBolHBUUITEhJSkrLi4uFx8zODMsNygtLisBCgoKDg0OGhAQGiwkHyUsLCwsLCw0NCwsLCwsLDQtLCwsLDQsLDQsLCwsLCwsLCwsLCwsLCwsLCwsLCwsLCwsLP/AABEIARMAtwMBIgACEQEDEQH/xAAbAAEAAQUBAAAAAAAAAAAAAAAAAQIDBAUGB//EADoQAAEDAgMECAQEBwEBAQAAAAEAAhEDIQQSMQUiQVEGE2FxgZGhwSMysfBCctHhBxRSYoKywvGSM//EABoBAQADAQEBAAAAAAAAAAAAAAADBAUCBgH/xAAnEQEAAQQCAgMAAQUBAAAAAAAAAQIDBBEhMRJBIjJhMwVCUXHhE//aAAwDAQACEQMRAD8A9pREQEREBERAREQEREBEUwghFKhAREQEREBERAREQFKhEBERAREQERSghFKoqvgEngCfJBUoc6Fqdn7W62rlylsMJie0D3U47HAv6sGCLuIIs2PeVXnJo/8APzjojnpm1NoU2mC6PCZ7oVVPHUy7KHX5LQYkMqSS8gfKMpuL/wDnkqaWHJzQJyixi7hwg6jj4qhT/UK5n078JdTKLn9jbRquJFTLYNgDXiHE99uA1W9p1JWpbriuncOZjSpERdvgiIgIiICIiApUKUEIiICIiApRAglYe1XRRqfkd9FllarpHUy4ep2gDxJAUd2dUTP5L5PTmdhVXGvPYf8A5ge49VXgmZq2KquuM4Y2/wDSBmt4t9VTsJwDj+TzuFVsp00pbfO5ziDxLneCw5nWNH7L7ZjbMqNLqjScghvDl2rLxDXlrRTqMaZIzRNoM2BWNiCYb8Pje4jTjCzqhcG6Bum8D8o/quFRirUrmuGlpYZ1CqJIIdMETcCJBnjJXRYPEK29pdGjxpBi88ZHcsOk7K8tNoPpwW1gXtxNMobkOjBRa7A40mo9h0a0EHykHzWd1wBaDYumB3CfotGmuKukKtFMIuxCKVCAiIgIilBCIiAiKUBEUSgOK0PSx8Yd35mf7A+y3jyuY6Z1w2jHN4A8ioMj+Or/AE5q6c1QxJa1zhchroHbBhbbC1pYBLQ8xEXAjWOzgtFhSCDIkHh2EaLd4CmXNaCAwTulsTAsByAXnK6p8fF3je2wvmDajpESMoI46mFmPeDlax03lzSSRlExIPb9FhYMFr3N6wSD2TpN57/RZVYb7S4uMtIAA0jju8+3kq0zpfiOWQ+DllkmdbGPNYW0d17SBA0+hHuspzhLYqkX+Uns/uH3KwdtP0ObMZ8O3S0q5i3JprhDcjhYZtDqw95IszjxMsa2fGFWdviqMO5u68VRnYDpwI7iCuR23iyerFyHG4teGkj1AKy9jnfpCB8zbg6yRH1V23eq34x1/wBUKp9PU0hW6DldK2kqlQpUICIiApUKUEIiIClQpQQVSSpcVQSgpqFcb07duMH9xPp+666qVw3TmtJYyCIJPYQRYj1VbKnVuXNXTU4N1vBbrYtIVabAazrDRsCDyM9i0OFNvBbvYYGVgLRV3R8oFr6G+q85X0kxPbc4NpDnMyB8G7zx46eSv06Lm1HQWgENIEGeXE9iwjArQ2k9oyy4CGtJmAZnWyz6jAACGhhkAvJBgTx5/uq8yv8AS6XnO0Fg0JnNygWB7wsLb4JpuNm5b5bEmAbhZlKqJLS7O6JkXkdvJavpGT1Dy5uaC05gdACDfnA81LbnSKvpxG2r1WjkSPWPcra7HE12fnHo5i0eLq5ix1iS1pvxdOvfZdD0epHraeaxmROpvNh/j6LQx4+cMyfs9Jw2ivFWcLorxW+nQoREBERAUqFKCEREBSoRBS5UFVFUlBjYk2XnW2MQ6o1jnGTvT3kG/p6L0HFugHuK8uxWJ+Vs2LY+/FU8uJmjUOaul3Dn6e632wnNIbJ6kgAQI8zbiufw3dw9wuh6LMPVjLlg8HgkjnN15650kxO5bXDva55LnueQYDmAxFjG7abrNe85mhpJ1JDwR3HS/FYWApvBcNwAHl4kxwWViGGW5pi8ZAZnmexV9yv8bXn1dJbBn5mGTHlK0XTEgYeqRnJDSbZrGLEg8P0W5c+MvxeI3X/S4C13S5s4ernqZAabhLQI00PP91JT3yirjUOCw7h1tJpEmAIvaZgxzuDy9uh6N71dh1Os8fxyuZwDyarnaZW27HWDfLX/ABXU9FWzVaeQ/wCI91qYsbrhmf3PRMLorpVrDaK6Vup0IiICIiApUKUEIiICFEKC2VS4qSqHIMDHndPcfovIsdU3h98f3XrmM0PcfovHdpfOB98VUyfTipucK6QDxIv3groei1E9U3NRzEic0i/I6rltkOsRrcHz1XU9E3DqGzUq6crd2miwciNSmxe5bLBNbLvhPG8ePK3A9izh8wy7hi+YajgBf7lYmDe3M4dfxPKTN4Nv0WVUgvEHrd3+3cE+/sqf6ve2RVzw2WB19dDoYMFanpVULcPVLaYkMdIfAkQdI14rYPDZbIeyD82aBOkWK0HToA4Z8A1dBmn5DIvJ+iko1Mwir4hw+AeS9wOgERp4rs+iTfim+jSf9QuO2WN6oe0e/wCq7jog2XPP38x/RbGHHyhmU/Z3GH0V1W6GirWynEREBERARFKCEREBCiFBacrblccrbigxMS2x7ivGNpiHevr+69rqrxja4vpxPlb2AVPK9OK2y2MwZTHZI8SPZdX0XrVHUmz1YtzNgFynR87rvzC3gZXS9FsORTvROpuHC9zfVYOT3ylxe5bjCOqBzhlZYm8nxMcFkVyczS4loIIGQGSe3WywMDTZmf8ADqDfdz1nsMeSzaobmGUlpi5fMEchJ4Kptf8Aa85xJaBUDhNw5t9J7Fz3Tyn8B2drplsdXIAgi7hyW/rOhoDi2CQMzTe/GFy/TfFxTyU6ohzmgtcCXOHENJ0U1HaG59XMbLpkAyIzOkW1EgD1BXcdDW7rjES4a90+65GgRDI4BnoC76rt+h1KKI4yTc9lvYrawo+UM6j7OqpiyqUN0UrVTCIiAiIgKVCICIiAocVKpegtOKoJUuVJQWnrx7bo3nd5+pHsF7A9eSdIGRVqDgKjh4SD7qnldQ4rVdG9Xdw+n7Lrdg125SOudZzhFoBDju6cFx/Rc75k/h053/f1Xc7DoPaDD2wXOOUi4kzGqwsmOUmL9pXcC8S745+Z2sXueYWY4y4Qes3dDG4OYtx9lj4Frw58sYd512nt19vBZOJdBbnBaLw4G5PLu/RUZaHtdqaAileReW+a4/8AiRUdFKaMNL7PkGHC4H1XW1arYHxjqLAzx0iFxH8Q673V8NT6wuYX3a9sbxsHNNja6sWY3VCC79WJRowI5S0dpywvQ+jVOKLO2T5lcCx0ujhc+bp/5XpWx6WVjByaB6LewoZ9vtswiItFMIiICIiApUKUEIiICpeqlQ9BYeqCVU9UFBQ9eW9Kmxiao/uzeY/ZeouXm3TinlxRP9dMHxFv+VUy4+Livpr+i9P40dhHhMn6LtdkOpyfguJzOGaBeDE3XE9HHfHb+Y+ot6rrejoJafj3zPkWtvGW81hZCTE7lscG2mHPHVObvGwkgSZGltCNFl1IzNLAQYMl4MRyHasWiagqPb1jDfUgTcAx6rIrTu5yCJ0aDOaLHXTVUpaHtkvz5btaP7pPnBC4r+IdN3XYYuhxDjkLBGV1pLr6aeS7Gt1eUQ5zrjcGYzfSD92XN9LWtNXDhjMu+Mxc2JZIsO2VNbnxlBd+rGwWzDn8R6zP1C9EwbVyuzW7/wDkPRdbhRZb/wDT9zRMyoWl9QpKLQSoREQEREBEUoIREQFberitvQY71QSqnq2UFLivPf4it+LSd2ekuXoL1wX8Rm3Z+U/7fuq2V/HLivpz+xHRWaeTmruNlDUfy8w50Hdvf5ua4TZbt8HuPqvQNn5w5wFRrRIsRwLRN55yvPZEbdYs6qlXh+qzVJolpz/0TNhxHgswgS3q25XAGS5sDKbQOfBWWGoHPhzXiQSTAMm8W8FXVdvN6wgCDkyki870njwVaWiy6nW7oyNaZF5PC+kdi53pA5zsVRa9oGTM9pZNpBBzcuXit9W6rdmqXXtDnfrylafaLGfzEszfIcxOaCZEQTrYH0UlPE8IL0/CWZsZm8D2uPt7rq8OLLm9iU7+H1XS0hZeiwI1ahSt9KlClQrqQREQEREBEUoICKApQFberioegxaislX6oWO5BDlxv8QqU06bu1w8wD7FdiStD0vw3WYZ/NsOHhY+hKhyKfK3MOa44edbPdvDxHuF32zwyQSw1CWxLY/C439V55ROVwP3wn6rv+jtYmmCDBHHsI/VefuU+UuLFWq9s7FwwtLWFmYkGwgmLDXWBqqsC+o4knKYsJ4CeCrdUyvio8vGWW2s0zeY0Jtqq6zmuLSwF5E5spiBFp5nsVSr6601IZVbPazLEbt5PCfVa/aZf1kOaBDRABJ1nWe5ZfwiLNIeZiWkb3MFaqoHdY/PIMt1cXWgXB8TZfae1bJnVEt5sVlj3/f1W9ZotTslm4O1bYL1ONT42qY/FaiOEqERTuxERAREQFKhSgoaVUqGqqUEqlylCgx6gWK9ZrwsSqEFhxWLjWyxwIkFrhHZBWS5WKwkEcx7Lmrol5JWbx5EeRn9l13RmtuEd8+H/i5Wsbkcw4e63vRqt+Gdfe31C89VxKvRxU67C1IbDaZJkku5yeffKrd1mYGGhpHM6t8Lm/orALgW5XAAzPHhIjxnzWY/DSzMajpEhn5jwA0VS5R8pakTwv4nO0Z3OaMoJDQIaYHHitGzE9ac9hmNgL2Fh9FtxULGE12PkCc3zCALwB+i1WzgHOZAgG8Rpm3o9V1bjyqiIVsn6xH66nBthoHYFnBYtFZQXq6Y1GkcCIi+voiIgIiIClQpQWmqpUhVIJClQgQUOCxqrVluWPVCDAqKw8rJrhYrl8keW7ap5Krx/S4x4GyythP3hHh3HT1hbDpxgCHCq0WNnfmGnmB6Lndl1i1w77do4hYOTR4Vq8xqp6KXNLQSLC4/XyCyC6kWtDCQ+ZzXIA4haT+eAtMAgwRrB99Fm0qhc0Zqj3NFwC4NbI1Okz4qK7amqdx/hfouREctptqpU6ogVgc27YcHGD6SqNiU5Jdw0HutVUc5xBAIEQ0TqT+L75rpMBRyta3kL9/FT4FiZu+U+kFyfKqPxs8OFkq1h22V5bohERAREQEREBEUoLIUqkKoIJVSpQIJKtVArpVD0GBXasNy2FYLAqINbtfCdbScziRb8wuF5pTbDoNuXevWCvNOlOG6uu6LCZjsN/dZmfRxFSK5HtscOw1GgTdplnYeLfH6wtmMCKtSm4mWxJ1i2jTHMjRaXZOIMAi869jl1GDxu6SGT2TqeQ8VnUyUyy8NSJqX4e336Le4dq1uABIBc0NJ1AMgdgK3GEbdbOHbmi3ue55d0wzmCApUqFbdCIiAiIgIiIClQiCwFUFQFUEFQUqkFTKCVBUqEGPVasGvTW0LVafRlBqchXIdOcHdro1b6g/oQvQv5daDphswvpZh+CSW8wYv4QquXRNVudOao3Dz7YlSDB0PoeBXS0XFoNtRbsdwK0OEYJADT4Lp8JR6wd2o5QsKny9I4iW62Z/+bPyt84C3WDC12Co2HKAtvh6cL0tEaphLC8iIun0REQEREBERAUqFKDECrCopq6EFMqQUcqZQXFIVsFVAoK4UwqA5VSgkhYe0KHWMcyYzCJ1jwWU4q05fJjcakcxhOi7WGTUc7uAbHqVtMNs1jdAfE/fJbDKq2sUdFi3R1AihSAEAQskBUtCrUohERARFKCEREBERARFKDDpFXURBS5UoiCVIREFQRSiCFBREEhVNREFQVSIggqERBIUoiCUREBERAREQf//Z"/>
          <p:cNvSpPr>
            <a:spLocks noChangeAspect="1" noChangeArrowheads="1"/>
          </p:cNvSpPr>
          <p:nvPr/>
        </p:nvSpPr>
        <p:spPr bwMode="auto">
          <a:xfrm>
            <a:off x="1679575" y="-192088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3" name="AutoShape 6" descr="data:image/jpeg;base64,/9j/4AAQSkZJRgABAQAAAQABAAD/2wCEAAkGBxMTEhQUEhQVFRQVGBUVFRUUFxgXFxYWFxgXFxQXGBwYHCggGBolHBQXITEhJSkrLi4uFx8zODMsNygtLisBCgoKDg0OGxAQGywkICQsNCwsLDUsLCwsNCwsLywvLCwsLCwsLCwsLCwsLCwsLCwsNCwsLCwsLCwvLCwsLCwsLP/AABEIAMEBBQMBIgACEQEDEQH/xAAbAAEAAgMBAQAAAAAAAAAAAAAABAUCAwYBB//EADYQAAEDAgQEAwcDBQADAAAAAAEAAhEDIQQSMUEFUWFxgZGhBhMiscHR8DJC4RQjUnLxFlOS/8QAGgEBAAMBAQEAAAAAAAAAAAAAAAECAwQFBv/EACkRAAICAgIBAwMEAwAAAAAAAAABAhEDIRIxBBNBURQiYTKRsfAFI4H/2gAMAwEAAhEDEQA/APuKIiAIiIAiIgCIiAIiIAiLV/UMnLmEjUSobS7BtRYioDoR5rx9Vo1IHcpaBmi5an7a03PLRTeBeC74ZjwVtheOUniSS20/EIB7HdZRz45OkyFJMs0UM8SpxIM9gtDeMsm4IG5kQFdzivcks0Wj+sp/5t8wtjKrTcEHsVa0DNFgyq06EHsVmpAREQBERAEREAREQBERAEREAREQBERAEREAREQBEUTiGObSaSTfYKG6VsHKe2HtlToubSpvBMn3haRIi2UfVUWB4oa5Jk5Ra83PTmVFdwWm1znBpeT/AJaTzO7lprBzYl7WAWgNH10Xg5pTnPlPr49jB8m7ZZMqtaTEk89AO6yxuMfAykWmARHa94VZQqX1zdYtHSEZiWyZLu34FWLjWtEljRdSMZ3STEggi/LzVoMeGwDkA0E6x9Fz2LxYY0GD8VgwA5j4aqldxH3hhocIMOLhljnreVb1fT6Ickjuv65hnI4cicsie61VX57F7OmUmVzWCEgSARsYsY5q5Y137WR2AhZfVufa/kjlZPbUAZDnOdE31I9dFlhMeILQXXtPNVNGtXj+5QI5lj2GR4kLFmIY4ZmSYN2n4XN52K1+ocaonkdFhK2U/C6/qVZYfjxaYeMw52kd1yWErteCWuzQYgag8ljUpAumbzIH2Wi8yUUnFE8/g+j4PiFOp+l19wdVKXzOlWLXEyQ7vC6jhftDo2pPLMfquvx/PjPUtF1OzpEXgK9XoFwiIgCIiAIiIAiIgCIiAIiIAiIgCIoHF+JCi3m46D69lDaStg1cb4p7psNu86ch1K+a8U9pvi/uOLiBBImZ6RZWPGK1R5Lg+Cec/MKnNFpgvgu5lq8nyM0pulozk2+iL/5NTJAkidS4GB46BTGVAYIiD+4QSeyjcWwDalI5dhcNgW300UTCUQGgZiCAGsy/taO48Vw5ZONtmcm0TMXTdDix5b0IBnnOnotWN4q2m0SWh5/RfV0bE7KtpYh7C5s5+Rdp1J538LKTwjhbTU94+5g5ZGg3jks4Ta7ZnGTeka8K5omo+oJOrqhmSdAPsvaBDpj4iTIgwD0VpV4TRJzFjbmx6qPVp0qUucBAkDMSBPQTqqykr+SeLRbcNwhaBOWRsySPVTK+JAcGukAxDhse/Oy5/BcfeAA2kQCbTa3T+VbYaXmXAhou0aknvssckqpRCkuoli05hBeTIibedhqqfi3A6mYVqdUio0EAOiHdCOX5ZWWHYRc9StzKku+6tjlf3NF2k1TOd4ZxYVHf3W+4rD4f9uxi4VoMQMxkQWjU85tbxUviXDmPN2iTcO5KG7hrmiS49Ikx/HdWlKSekU4yRqxeMaIOU3gGZFjabjrca3U/CVQQRuOeh5fZVONwLngEOccu2usfYLzgGG93UfmmXXk89/FUjkV77KqTs6/hfFH04BJItY3A6dPBdZgsW2oJGu4XynEcRe2oZ0bqOcxPkur9nuIiG1BMO1Bt3Xp+H5jUuL6N4ZN0dmixY8EAjQrJe6nZsEREAREQBERAEREAREQBEVD7YcTNGjYwXSOum3mqzmoRcmCTxHjtKlIkFwm3KOa4TG419eofeGJ2HLYHkFW4Nrqh95ULoP6WkmLbwV5i2EEEWcDOu35ZeTl8ic0m+vgzbJtbGFhDSBl5/ZZPqMIvccuaralRxGpg/kdlBdWc06+a5p5uLIsnVmQQ+mYg3abSFT1eJgvLbg6wGmNft81PGIc7cDmq+thASTz169+a555E1szndaMsK5pN7kwLfJXbHBrSBGY7xYdlU4XCkuB2A8J/CpQqkPjVc79xBNIl/wBblpuc8A5fUzaAoDsQ2tVDi24AAB2/7JUvEUMzDyF/K6r+GUSa0BVi3xKSu0i+wmBBMx4K0LA0W2j0WtrgwDnA817SrT1VlGKka9HoaTfkjWX6qUxoWVOJkro9PRB7WAgEjmsWVBlJfbTxXmMxIVcXnPrIjyVck1D8k3skincZZAPiB4KJUoOzEuAv0+asMOx0zNvzRbnNdc28Qsnj5x+CGjm8Xhjdx7do2VrwuiatMtYbhpgmRo4Wtpr6qY6s3KRU/cIIg6eAsscI6m5uRhgDQX+vdRihGMtu7XXRCjs6P2TrONJzX6scRc3G8EdPWVeLl8E40nNeCTMNeCdR+0/TyXTtdIBGhuvpPBn/AKlB9r+PY3j0eoiLtLBERAEREAREQBERAYV6oa0uOgBJ8F87x/HRiqslsNZMCZtzK7D2nLvdDKYGYZurYdbzhfO8S0Nblb8M6kffmuDy5yUkl17/AJKyPRWLnuykQPCLei14t7csZgTHX0WnAsyhzgf1aEnwUfEYkO6HQW8pXnTn9lvtlH0RWVfdj4rtn9O47dFKYWOEkSFCxDS+4IBaLzutFGo6nO3+QOi5eVqyllhVY0dPkvAJWluNY6NJOo0jqtlJ4N9IgiYv2WUm+yHJErBwJ/IWTXDM7mdUw3xGdP8AmqU3DMT4eAVNtFl0Sf6jI0SJmw6W+SreGHJVPOB6yrNlWQT/ANCqK3wV55/yPqpcU4NplHpnQZyb7EfJbKH52WrBPsI9d1uDIHXVTxqKJLCi/NYbLY8WUbBuUrCvzyDaCR4ha45WWKrEtIeBGswfksGNqB0uHbkrOrhnA6BzZtzHZSBh5ib/AJdZvx3JtlUjVhXQ1hn9Ugz8vT1UsUyNYhe0cPoIs2T+eK3ZJXTjg4xoukafdA66dlBq4DK4PYQD3ie3VWbxoBoBdaSIMm7XagqJ44tbDRtwtdrgQ8wXAi+0fK6mcD4nBFF85hbnBn5KroUGteDmsXCJvHQldBgeH0/eGrHxwADNgOgXV4iyyknFpNPf5X96LRstERF7poEREAREQBERAEREBR+11fLRtHO/T/q+eYiqzVxtEjryXQ+2/FczzSAIy2vvz8NvBcRicSND8IFh+ea8XzM8ebRSTLBtQEaxY2HzVZUbc/kLbh8pi9iLRdaizkZ5bLzssuUUVZ4J/wCLCuHPaWiJ67jcBbWNI1ty7rXWMfSFm37FZJNUVws5oIV82gGNjUmDf0VK/DZ6gcLGQZjddRUpHLnMEiI69VLVrRjjjRi9kMAGu5+aiYZ0Ka8mOpEKnfiWsALzANhvdZyVvRu2l2W2UusDa2+3P0ULilK0g3HiZW3B1QKjXgy1wLT32nz9FKq0fjvfWVaKXGzJrY4VWzMZ1F+6tXhUvDvgcW7A2/1dcfVXJbcXgWJ7KOemiyN2Cwji6xgC589FOIIkgQftoe624Wj7uZM6bJiHzcbRruuqGOMI77NK0aqWJJ/UB+aKdhyoFOkSbDVWuGoxC0xXJhIAa+CwyqUaWqwyxqumUCTS5u3gteJYSIb91uc26xeIE69AspxIK/DnLmD5It2XQ4KpGQjQgeR0VK1+YuaYB0hWeEJyifS0CbDyTxPsev7smJeIsKLpaCs17ydqzQIiKQEREAREQBERAfNfbq2Jc6dWtaOkD4ifzdcfidBImQJXbe3HBa3vjWaM1MxJ3boIMbLi6rDP0Xy/lqazO1WzGSdhg0tCPqHn2XobIF4KweLfFAN99VlfsyWATuZW2mwdx6KNRqAmPG6kU2tMkO/Tr3VZR7srZ6WRAFrgDzUyvVNm7WEdFoayXt8PupFUw7rP4FXjUSEjZiHw0c9R4qvyzLYB738e6m43bpEDqobxa4nlOxGiPZLMm0DTidCTHPb7qxpYmYJvIPooZD4a03AGYHedCFvpkGI1Efys1NoovgZocHbaO7H7FWrXEjL2E9FX5YsVM4YZe0Ht35eRVW+Uq+Sx1dehYRoBAPRaiwDUapwzHtcImQCR2ItCk1WAiPJe04RkuUTdIxZRy3GhUym3eZUbDVbZSpNMR1WmOvYmje4jzUIvut753VeKnneVacijNlOpuesrY5wlRaT7xzWbRaCsXPRBGM+8M7gR8vsrfDj4R2Ve6lBEhWlNth0amCLV2TFE/BH4VIUfB6KQvZxfoRcIiLQBERAEREAREQELjFIOo1AbAt19R6r47i3GSD+oEieY28V9m4jSLqT2t1LSB3iy+N8QokPc10gi3WfuvI/ymkmVkRmNkXUfF4cGoDfoR12WzHufTbmAn9IPiblRWYt0QLkOBE/I9F5bVGGRrpkpzCb7g2+q2U2AkiIJiRHVTOHVPeEyMsaiZvEAq1qYfNBAjQHnayooWtEpXspcI74pPNSMVTOcdT+fReNoQSN5lTnszZT+fllPaoukRHtuROlvFRAy91LaId5rx7YMclVRBXcRxdRjAJi8h4sHC8g8teeyk8EzVZfkLYgOgRPKFvL2Q5zycrIlp0uQAfMjsrHCPDKZcNAJF9VHFNcWjKql2ZOpk2y6aD+eaxwbCHA7tMq1w/xNa4iJFwvamH3C0WBSpmiRWgOY/PTEA6t2K6DhmObUZI1mCDqCNQVW4j4aTiBLgDA+U9Fp4bhjRgzLjd52P5K6IXjeun2aLujow7fQqbQfZV9F+6kUzBXZDTs0N1Z9j0VcGzKmYk/D3UcNsVMlZVrZHyE6KzwzZiRoo+Hp3U9irjxK+TCRhXEkBb2ha6QkzyW9rVulbsEvDCy2rFggLJejFUqAREUgIiIAiIgCIiALgvb7g4aRXYP1Wf8A7bHx+i71QuMYQVaL2HcW77eqw8nF6mNr9iGfHqjZad2kQ4cvsVW0cNlJ/JGxVviKLmPLCCCDB+xUeqINxIXzE26oxlFMm8OpZBmI1+Wn8q3zDTZ34Co2Hqy0Bw7Hot1FsG4kDQ8lMXSpF0qMMTh5II3keKwocip9Ro2uDaFqdR5arVx3aFELFYb/AL+eC0GnI67+FlaxIgrQ+gRp3VZL3RNFUKYvI5gjpurB1Ok8NaGBoBmIgeCxq0t1uY2BHiqtNlGi1wItCksdeN1B4fUsXGQBrNlJDC6H6chuR1XRCa4qiyJD6JsVg7DRpoptNtll7uy6uCZdIj4cWhSablh7te0BdWqlRqiU9shYNYpAbZeNataIZixqzdyWTG7rKmzcqafSIM6bICkUGX7LBjVKY2F1YoVsgyREXQQEREAREQBERAEREAWqsbLatdYWQHzD2ppAYh2UgmziJ3OoPX7qoIJE69F1HHeHnO+GyHlpaQJgmzp5Xkrm+JYP3DhJdlJ/UDHovl8+KfObapWZSuyw4W4ObFpFj0Gyne7jTyK4MV6tKs50mHXDgDlvb6Cy67hnFc4h0T81WKXRMJJ6LFpH+p9Fu11HiFg2CAs2iLLRJrsvRl7m3Meq0GiDoVtDTv6LbSIjSylNMiisfTI2Xvu5Vm6i07wsDhDsQjxiiPQpd4iI28laUWaTyUVjSNW+S30n3F5HI6qYxp2EifTC3tYtNGoFMY5d8GmXRqyLS1kFTYWmq37q8o6LokMFl6GJQNlscLW1WiWrIZrDJPRbQFllgQFnRYtY49lTZSZC2Ii6UqICIiAIiIAiIgCIiAIiIAvCF6iApOLYfcLkOLYfO2CAYuJX0atSBC5zinC9wubPj5pp9Mk+YVA4Sxvwg7OFiZuOxVbwriXu3ZKvwmSL6eB+67LH8N/uQ5pI1BvAPXluuexHCWvzC5ghwMmZMmJ3/leJHx2nxl8/90c/FpnTYKrLRBkKcw9Y6bLg8Jhq1B80nECbtN2nw27rosJx7/2UyOrbhb+lJGykdCx1vz6re0xsq7C8Rou0dHe3zVnTe3ZwPYz8kWNMsjMAFZ+6GyysvAD1V/SJoCihoeKyNQDUjxIC1u4jTbq9n/0PonpMUZClGkjstlOq4KKOO0JgvHrHnCm061N4+FwI5gyii10KZKo1gdVsrNgTsoTqMaFVnEOJ5RZ0xfLN4H7j0VvVa00dGHBLI9F5SxQbqVrxHFGj9HxEc7D+VzGENTE3BIFoOx69Quh4fwxjL/qdMyeatilkyLWl8m+TDixfqdv4LLCVHOEuESrCmFHosUoBeljjxVHBJ2z1ERaFQiIgCIiAIiIAiIgCIiAIiIAsKlMFZogKnGcLa7ZczU9kstQvDn31b+1d4sSwLGeCMnYaTOCqcEPJaDwXovoJoDksf6VvJR6IpHz8cE6LYzgZ5LvBhW8lkKA5KPRBxTOCu6+ZW4cGd18yuxFML3IFZYUDi3cDPJan8EPJdz7sLw0hyT0ibPntbgROygt4LVpuzMmNwN19ONBvJYHCt5LOfjKReM6ZxVGlWIE5ovI0n7AeaxpezjS7M+XEmSNvHmu3/phyWQoDkqR8OC/J1fWySqOikweByiAICs6GHUsUwsgF0xxpHJKbkeMbCyRFoUCIiAIiIAiIgCIiAIiIAiIgCIiAIiIAiIgCIiAIiIAiIgCIiAIiIAiIgCIiAIiIAiIgCIiAIiIAiIgP/9k="/>
          <p:cNvSpPr>
            <a:spLocks noChangeAspect="1" noChangeArrowheads="1"/>
          </p:cNvSpPr>
          <p:nvPr/>
        </p:nvSpPr>
        <p:spPr bwMode="auto">
          <a:xfrm>
            <a:off x="1831975" y="11113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AutoShape 12" descr="data:image/jpeg;base64,/9j/4AAQSkZJRgABAQAAAQABAAD/2wCEAAkGBhQRERQSExQVFRIWGB0XGBcYFxcdFxYYFRgVGBkbGBwXHCYfGBwjGhgXIC8gIycqLCwsFx8xNTAqNSYrLCkBCQoKDgwOGg8PFykcHxwpKSkpKSkpLCwpKSkpKSkpLCkpKSkpLCkpKSwpLCwpLCwpLCwsKSkpLCkpLCksKSksLP/AABEIANgA6QMBIgACEQEDEQH/xAAcAAEAAgMBAQEAAAAAAAAAAAAABAUCAwYHAQj/xAA4EAABAwIEAwYFBAIDAAMBAAABAAIRAyEEEjFBBVFhBiJxgZGhEzKxwfBS0eHxByNCYnIVM7IU/8QAGQEBAAMBAQAAAAAAAAAAAAAAAAECAwQF/8QAIREBAQACAgMAAwEBAAAAAAAAAAECEQMhEjFBBBNRYTL/2gAMAwEAAhEDEQA/APXkREBERAREQEREBERAREQEREBERAWjEY5lP5nAT6+y0cU4j8IQPmOnIDmVwfFu0HeOU5nbu28PyypllptxcVzd47jdL9RPgCt+FxrKg7pnpoR5FeZs7T2u0T4qTR7XNa4EAgjeRb+FScla5fj2PSkVLwXtPTriMwDvb30KulrLL6ctlnsREUoEREBERAREQEREBERAREQEREBERAREQEREBYV64Y0ucYaBJ8As1QdsMaG0hTkA1DFyNN9VFuk4zd05ztJx4PLokZhA8Of8Lja1Ym55b7QrDieIu2RmgHcQSCfZV9drnZTlMRpfQbRr57wue9vV4pMZ0yZTtzty5X9ViBMkQIG/j43v4rLAPzEtgDMDH/W3PafusqlJoYZgucZgcm7z15Ivaxo4w0zmYYjS8eM7R7FepcI4qWhof8pAI6T9l5LUcCLRrYR+Hddt2X4qKtP4bvnYOnebsfspl16c/NhubeiAouf4djzTMG7P/wA+HTor9rpEjRbTLbgyx0+oiKyoiIgIiICIiAiIgIiICIiAiIgIiIC+OeAJNgtWJxQYJOuw3KoOI4x1QwTA5BVuWl8cPI4/2kcxjjTsBq7fy5Lz7i/GX13Z3gvDTzE+VrDwXQ9o+IsZRLTc7Ac/t/S4sukyDLok5RZsSINucaTrqsbbXo8OEk9JfEacRUDgWmA24nQT4XVY3EOzTOnKbxytZWXEKbh8NoENDZ0Ny4kn0UKI5crj6SobT0l4PFktfmJJym8CQdhPW/oozGcpHM8hz0Xw1TAYARN+hI6i/wC3mssPh6hFtRex+p2UjCme9rbr4aqw4Zi/g1A9pmCAYECDYwfXbVR2CHQYuNGkHx06/Va31bkCMpPK46SfP0KhFm+npjamYWVp2cxZc1zD/wATbwKoOBmKLJMkCD4gBW/BTlrOH6hKvj7ebyTXToERFswEREBERAREQEREBERAREQERfHvAEkwBuUH1RMVxJrbC7uXLxUHF8bzS2np+rn4fuoLTFz/ACs8s/41xw/rZWrFxlxuqrjOMyMLvw9PNWR0XMdpcRD2MnZz4tsLTy5/0s3Txzdc9xPHmo/K3Sbn9Tu6PSQIHSVDZhs0Bgk5oJBjnpyCkU8KXETZtyTbS2kDWJ0GyucNhw540bebb+PiodvUiJxSZDdmiPbbnf6KHpsTF58bb/2t1SqXSTE++97rU5jtRJjpb9lKqNVgkmSBrck3iI+t1nQyHVrht3Tb0P7r7WHl976o18jUEm1xMa6g2ULFZzQcrWuBH6oPXQCOS0Oabbb7Wj6WCzb3dSfA9frvprK+55NxO2kRHgpQ7Hsjis1KDqDquiovy1GO8vX+lznZQ/6NLhxk+9vKFf1Wd08xf0Uzpwcs3a6gItWFqZmNPMLat3IIiICIiAiIgIiICIiAiIgKl7WYlrKBl0XEczEaLfxrtHRwo/2Ol50YLuP7DqV5nxvi78VVNR0taLNbNmifz1WeeWpptx8dyu/i34fxvO7KBc6aXjz16K7oVXbwAuLwGKAe0nQCJtrHsuiZXBggyNrrF25YLSriIXm/aLHOdiXO1ynKBtA2tzE2XdvbAk3PVee4kn47yb/MecFoJaR/KlPFjpK4exxDXOsKZJymxEyb/VTsO1x+JV5Ntbe7WjXWSSfFQ8CQKTSdXAEg6kmPaT7DqrSq4NotA1c7NsDAJA90a5VCpgixbmdr9bHLutJbLogiNQXfdSalFgZd8P1ygWI6/wAlRwGgA3nqBHsiY+GmDlsYGsGdb8llUwc3ytykwIdfprfy9FiWWkQB+bL4ROuv57IlgLEWzbRf81WD5JHdA8rpUvOp8f3WBbrbpqNLIqu+z+LIqsYLNNj7m/50Xbggheddn7YhsyY/YwvQZJBj3UuXnna34DWmlG7SWqyVF2cqw6ow62Pr+BXq3npw5TVERFKBERAREQEREBEVfxrjlLCU/iVD0DR8zjyA/IQ1tMxGIbTaXvcGtaJJJgALg+Pf5DLpZhu63eofmP8A4G3ib+C5/j3airjHX7tMHu0wbCNz+o9foqaYWOWdvp28X4/2pb3vd33HMZEvJLjPIytmFAkydpgzeBOy0UamWbSNDex5eY1Sm7cH91m7ccJG78np9dlJ4biMjhGhNxsoLhew/Lwt1GoARItPLmIUL103EuIZKTnASYsOv9rgsY4sDjPeO4OkkC/P+V12FxdNzjTN7RcaxNjsTv59FF4n2fpFoNNsOzAkT3YkTY+qmMf+eldRiWsAmIHoBEhXNd+R05Za0fDFxq0XN9IJN9bKLw3Df7m72zO62Vq/AtqMDnDM6CRcgOLrqytv9c9VAJt9vWwWtw52/Pdb3YxzSQ2G9Gx9d/UrWykXdTrB1I13VW8YNDhoffx9d1qJM7eunspQp3iY6za/gtD9YBDvD+QpRtrJ8Z6FGUzzPOCb/wABZeIhPhnyPPp/alVlgqmSowtA1gk9bTz0XouH6LzFgc0tiLHQHedo6/RelcNqTTaTrA8dFDDn+JOBq5MS3/sI9f6XTrjcbYh41aR9V12Hq5mh3MLXC9OHONiIi0ZiIiAiIgIihcY4qzDUXVXmzRpuTsB1JQnaJ2l7S08HTl3eqH5GbuPXk0c15LxLiFXE1DUquLncjo0To0bD+0x+PNd7qlQy95nUw0HQCdtAsaTg0/8AXTXYiD9VhldvQ4eLxfaNCQXDnAG5WswULoNj6fnQLXm5a8+X8qrrnTY1142WQdvoo0yt9JnRQuybU8INoj91s+JGmn3WLLx7LXWM2QGYgtcSDuIO0jmrhuPJmTJaL9bE+fLyVJTZmLRaMwHUe1lvwOHJe+ZgQItaTOnhz+6Izk0vqTQA9w1y5dL318bfZMTxc91rYiIy5TYaQZN1ExdT/Q2ZHxHzbk0kibi3d9184Y2ajRb+IRlMZ7rdiSGNzZRmMC8k/g+ygisTaehjfxOpUvisyAep6XiB7SoZEkemiL/Hx0xFxP5stBf09lvew36c+f59FoeOU3Uobabxc29J+1ivhxBPdLjHUmBtoFoDzeQCdpFx6fdTMJWpxDmCd9d/z2Uq1i3CCzcrnTHeAIIHvddxw5oyxt+fZc26sKbW5QP+zRAJ3iTceat+BVy4ExHSZ/rZQy5O8VrVZII6LoOEiKLPBUW4VtwRxyuadjbzutMHFyTpZIiLViIiICIiAuD/AMjE1WZBpTuRfxldpjsa2kwud5DmeS4/HVg97id7jpy6LPkvWm3Fj3t5y06B2g02N0ySVeY7hbHAvpkSBdoAA3MiFT0/mHlsso9PHWumvNsDcrY2mTYCRqRv1MLXUeJgExoJA2+ikYVhJEbkD1Rdre/x/PwlCW31ny/CNUxXzuA0kx4JSInSZ5e8fmyhLL4sDe4/PzxWsO0Nh+wufH+EdvFvHkPotVUHQTBE6Wt9OSJSRUhrywmPmnSIIgW5/ZWuHB+EHavfpAiTBAkeY9FE4Q2nUc4FkS2NTETfwKvmthugkCw2mIF9tkUyy60rOJVJcxgNqYjpMROl9CpPCaBkumdh9THssaHDM2Z7u7N4jXff88VlxKv8OkxjbWud76+qlS35GrieJD3WExbMotKrGliN4v6+m6jkjxO61urXui+ukmqdTM+K1060bA+RMeEGVrmw9p8+aFubQjwm519UQ+1MTcty22v3h6fTqsGTeZGt4JjWIjRYmJG3j7qVTa0tl0d07C7p8rKUemmnhXSPmvZu+njt19V13CGmk4Nf/wAwL8nbj7hcsKhJc4HKYNg6NNh6qZhOO2yVTIN8wBlpm026bKFM55Tp3JFlY8HrQ8t/VceIVFwriAqs17w1+x8CrKm7KQ4f8fz6KZdVx5Tc06RF8Y6RK+rocoiIgIiwrVgxpc4w0Akk6ADdByfb/GCk1ji4SJhs3PUDl1XGYfiBrNc5xIDdtBvvvbmN1p7Q8VOJrOqxOYwwG0MbYE2tOvn0C+UqgDMubM0XdbUGRlPNx03/AH58u7t6PHh446V1Pi9QEHNM/wDHl5bBShhS9ofTuSbgRLTedToq81qegaD/AOi4nb9MCNVPwXEC0FrQGmJBE7cySdlDq9ekRtK97HraPEeSlYR+SpLh8oJjqAYnzhWVPAjEszfLV3kRmjSR99lVOr/Dztcdi2HbafZQS7R4LuZ+g/hZNbe2u37rBtSRI/j09V8pOgm9t+oUpZVql4JBWVDENu3MYcIJbtFwY31+qim/ivhIO3eERA1uRfmUSs+F4MF/zTAzDLN772tzj6q2xuNLO7cW1tfoFX8DogmQ02sSSb3B0gfX91cU+Hk9+o7qRb8ChXKz604PFPLHBx1sJH5+FReK1P8AZGnK/qrSvh2vEh5HhljnBlpsoQxlQDKKTXD/AN5vr+yll92rHU4E7c/zVfXBpAygl2pP7DkratnIbnDI8GnS9gSopxGUS0U3HeGwIMac/wCkX3UA0SRMT4aemy+DFGMoAFoiLkyDr6eC+V8Qc0t+jfSNFFyd4R4bfvKkSC68GxGoP39vVbakaB4yyCddp0HnGqi1crbAE+DtdellsonTl1Dpv5/VBse1oscziR4WOmslRco3CkPIm1hsAdPzktTHwbA+0eyEXPB+KEEERmaLXEuaNiB9V3GCxIeA4GzgvMcJUyvDyRAN9hyOmiv+DcY+Ho6abiRoe4R/Chjy4fY9M4VWlkfpt5Kaue7NYiXOE6iV0K3xu48/Oay0IiKyguG/yPx2KYw7HDvH/Zzyi+X1ifCN121V0NJ6LyTjNH4+dwuQ8kXiR18lTO6jbhkuSk+MXODWzewG8fqLiTAmbRy8Vg5j6LhOWnI0JBPLYe8bhbMRQqMAs0RoTtvy52vIkekN9J1UucbkXPUaecfssnoTbaMPF7OE7RHSf5WxuEJlzWmPGdFGo4YuMMaSdrTv7K2wrWMAFV5J1hhFojV2+w5IvtO7PYasSHEnJcXNh4BRe0zWMrZg0CoWiXb3kW2BjUjYBdPw7Gtyw0ERa+qr+I0GVzD2GNNDtOsCAqqTK+W3HPrEzFgZm/O8eCzH/wBZiTpOlhzJ6mLK3rdnQHS13cBHc1jSRMT/AGpDeDjI9odGYzIHyiwywfDcqWm3NltjpI5mNPFaqNIkmSS4iw0aAN+gE668l0NLs1lJzVSfAR+b6bKwpcPp0xAOuvN3mU2mVG4ZVaxsSGxJPXQEkT9OfNYse+o4ukBjjZpdAiLfLzUzGUwxktYHlt8m8HWLGTf2WOHPxAXsnwImI5geR/pGed3WitgnDR0OA+aAG8h4FV+J+KyCarS7WGnvR5DorXDOrOd3miPAx11/v6rJ7jJAlrhvcgwb620vryT2i7xqvw73Vt25tLk977z4BV+IzNJa5uQ9eX3HqrfBcWAfDwb65p7p5gWi3mpfF8K2tTzNALmdBMcul/RFrlpz1OIN3OcPACPcn2WMwIjW2g/tfKFKX5Yv0BB05O+6lfBqNPyuHIlvLm4SB7KUo7GhpggTOhJ/dZ1KW+08rDw3hfXUXGBF+Q3sPVfXYRzR3oZ4kj0GrkSxY4SASY6GeX3XypTDTYtPnf01HmtbwBEOnpePdbGNkWjyn7fl0Rpp1iDPl5WB/ZZscabgHG2hEx5W9UFWDqQR9fzZasQ4EXzEzqfy6Ir0DsTiT8YMme7IPNp0816CvFuz/F/hVWPb87IBk/M06iOkr2ahWD2hw0Ilacd6087nx1ltmiItGCs7SYjJhqp/6ketvuvIDxNwEuMGZ2v/ACvTu3+Iy4N97uIA6mf4XkeKe5tMZwJGhGvMSJ169Fjye3Z+POtscTxSo4lp7pGzssD/ANEm2ulz52Uv/wCVytc0VGveTAytBm3eBtoDAvzC5ioC7vtMS6Hbk5jsOdyuw4F2abTAq1CXOMFrSbNi4mBsq606Jnt9wDa1cXJZSAjSAT0GpUhmEw9HWXvjffew89eincUptqNAa/K5s72I5WK5niDCxzhrykaz4gnax/lRemvHJn7Xw7RAjutjX23X2jxaTrNvvt5rnKDy45TIN505kac/2UhxLSRHXlYdFS7beGM6dTQxTX6xyWdbD/p/j0JVDguKMbqZ0Bnw5+atRxukAL623RjljZeo+uzNIHdjleZ6e/qFsOJHiRoeU/RVXFeO5ZgiAAYyyTcyRHSfbqvuFx2fS0QTbltJ8v6TadVesdYEjQ78j7lb8M1ujYE7Dmd1AwuLBZDttQQvreIN2IA/OSM9fFtXpkMcWXeAY8QFw+ND6Bc4h3xHib6gGx3ubARtK7bCMkfMed/5UDjHA2VhP/MA3G+8HzVpWc6rlMPiC9pc8AAHKHZSSPXZZ4LHupG12n0O3l53XzFYY0GAfEaXTdgk2vrPhy8FCLjIyiC7qYnx5dCrNtLitw1tTvNdlcetuk335qBTquYO650zEHUG97CRERczqotHilSAM3XQDYjYcldVcIK9MVQHZotpJIBsesqDWo04bHOYJ7ptpAEc8p1Ikckdj2Ps9p5hwmQq+CCNSB+vNY3tfzSq+8kgA6dOgt9E0ltp0mNJlxLTtl9NbLdg3U8zRDjtcwPQX91CL4kEATpzPoNEoYgDTbQ6gdUTYsOK6w0A8yYmfyVGqA0rQAfEE35GPdaqlUkiS2TfaVnXqvLYuW6TA5Gw2J3jopUSuEPHwqg0de19YEyTrcj1XrfZaf8A+WnPJeaUsGKYbTmdzOo8RoLnneAvVuF0clJg6BX4/dri/IvpKREWrlcr/kSi52GGUSQ4HwjdeY4lrHA54BmCPCDruIIXueJw4qNLXCQV5T2u7Muw3xHNZmpuB2mNf3WeeO+3Tw8vj1XCcLxbW1DLZGrZiJEkEztGay6F/aR1QZSMoBuW3LhqB4aXHmuLwvzNBMAkeUT9lbYfFGmdQQ4zzBNwfyxVbG/HlV+ziLm3bTcCTeQ3YxrMz+XlSKuNDiG5XF25jKJ0iTMyD5KkdxA6wC4EmNrX8tr+HNWOA4pmBEtBOk6GLa2m/wBlRe55NhytM1Bl6Tc6/f1nyWuvxegbbjoYJPubD6KPxmuXAS0THneCevPba6p3sEfptyn2m+9lC0zq7ONw5uQIsIE2sOWq+4b4Lr52sA2c4A6aXiT4Lng65FrXuNvJfcNWgGQDNhImTzjYC3up0tORb8a+EQMj8zxaPAazt+dFEOMqOqABzmjXf/jNzeFEZiMpNhBOwtrfTQLa7EiGkWgAQB+oDU+IIuo0WujwvaVzWijVYCQBFQa+dojmpD8E9t2NcWEZmkfLB29Afay5NrDUqNYNjJ8BC7am5zWgNMaCPDkNOSis/PxZYXjfwxeGtH4bj88FJxvasU2h2XMDu0j+/NVeJrPFgYbBzT8sDwOgCiYnijsn+gtcS6IkSJBM5SL6JpPljfjVxTEMruFSm4lzrFh1Bhogc9QmAwtRrocIEfKTcm0+ETqeSp3tfT/2Plh/U2QbzAgQCTv/AEssX2gJeDRBpANAIzZiXAmXTYgnpfqrImXxPrYPISHuAcDEQJ0lpEGCDzGnmArvheNysABYBqQ2BezhzmYOoGsWsqR3GHPaKbngts5xgzmvMzc3Pq3rK11sVTp2a59xtAbuCROtx76o0s6dLxfChwztb3otBGs++65s1y2QGnNMXkc9jv5dFrw/HKnxQGEkaZdZgRp6TJnzXbNpsdD/AIYnewkHcdVG9KyuNFN2aXTeNb35cvIKUMG9xGVtgNQRF76yNiuzZlJByNnnHJQuMYsMM2bm57nSRyOlt7ebyW8rfjnaPC37t65Z1vuTEeKuBSY0N7gfUFxY5WkiBYWcbe2vPbhqTYGYi423/JR9cN+UX2J+sb/wm1bd9MqVHK4F13Ey7oLW6fwvUqHyjwXluBOeoBq5xHiZ/CvU6TYaB0W3H6cPNe2SIi0YC0Y3CNqsLHCQQt6IPGO0P+J3se6pRkXkR4zouYo9n6+chzDmOpgRveANdF+jiFpGCZM5RPgq2StMeS4vAXdnMQGlvwzve+hA0EWnT8tU4+s/NlOZtri4nabRP55/pZ2Haf8AiPRUOO7D4eq/MWweii4L481nt4jQxbsls+WJE6tjaSPpt4LDHO7gIzZgf0+gEbQI8l7qzsVhgIyLB/YbDERlUfrT+/8Ax4Owghp0tIJmLXFxfaI0Nlpo4Z9Z0sDnWPTe0mddbdV7XX/xlRcdTHJXXCeyVDDiGtB8Qp8C8/8AjxrhnYTEYgDulvh+5U/in+Na1CjnaJIuebuhXt1OkG6ABKtIOBBEgqfGM/25Pz3wCk5tTMbOjLBHIjyVxieKhjS58AaDm48vCF23E/8AHDXvc5jsodt/Srav+LXEyXyevX2Wd47tt+3H68sxnaiq9xtlF7bEaX3N1vwToAdkMcyIIGkTuF3T/wDDzptHqbqHxD/GuJa0tBcR4/kqfCn7cfjmuJ4j4gBe8BjdpmSeguen2VTSqNyWBDp+Y6BotaNSdLj+LTF9isS2REmbS2Nj/CuOF/49r1o7pDAIA5bm56pMT9k9uZqDK0EE/Ncb259ZlYtcDz+4XbVv8W12C0nfZUmM7DV6ZGbMBucsx5DzTxrWc2N+qGhZzTMCdQJOomBOomYsvQKdU5RfMI+YE+sEzN+Z0XA4zDVKT4iO8IdECZEfNYbarpMBxuQxmkDLbQRZUyiJf4tW4txcO8SCLGTp0WeNPxGkO2Ezvpf2JUJjhmjYmYj5SBMiNjHqeqVMZlvr9h+ErPTeW1JpVTsZH5f0X3EVOZGuv19lCpue0w4Bs3AHI3G9lM4Zwt9d7QATPoLg6qZjaplnjO7XZdi+D5j8ZwsLN/ddso3DcGKVNrOQUldUmo87K7uxERSgREQEREBERAREQEREBERAREQEREGt2HadQPRZtYBoIXxEGSwqUWu1AK+ogpeKdkKFcEFgBPILgcf/AIvqU6rnUrg9URRraZlce4xHYrFCBlU/Bf47rPILyGx6oijwi37cv66zh3YqhTHebndzKusPgmUxDWgeCIrKN6IiAiIg/9k="/>
          <p:cNvSpPr>
            <a:spLocks noChangeAspect="1" noChangeArrowheads="1"/>
          </p:cNvSpPr>
          <p:nvPr/>
        </p:nvSpPr>
        <p:spPr bwMode="auto">
          <a:xfrm>
            <a:off x="1984375" y="214313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AutoShape 16" descr="data:image/jpeg;base64,/9j/4AAQSkZJRgABAQAAAQABAAD/2wCEAAkGBhISERUUEhIUFRUUGBcUFBcVFRgYFRUVFBUVFBcVGBQXHCYeFxkjHBQVHy8gJCcpLCwsFR4xNTAqNSYrLCkBCQoKDgwOFw8PFykcHBwsKiksKSkpKSwtLCwpKSwpKSksKSkpKSkpKSwpKSk1KSwpKSkpLCw1LCkpLCwsKSkpKf/AABEIALQA8AMBIgACEQEDEQH/xAAcAAACAgMBAQAAAAAAAAAAAAACAwAEAQUGBwj/xABBEAABAwIEAwUECAUDAwUAAAABAAIRAyEEEjFBBVFhBhMicYEHMpGhFCNCUrHR4fAzYnLB8RVDglNj0hYXNJKi/8QAGAEBAQEBAQAAAAAAAAAAAAAAAQACAwT/xAAnEQEBAAIBBAIBAwUAAAAAAAAAAQIREgMhUfATMUEUMmEEInGRsf/aAAwDAQACEQMRAD8A9jYmpFIKwVpmIShLkICS1h3QTnBDCKmFlykHOobrMhYRtAdZNpuSqiKj8FFYBWBSCAhCGOn9/gpDdSCWKA9UdRCyVAQUlC8GVGpQ5WHlRyF6kAlDlWSo1TIcqMBCst6pRNQXTWOSn6lHS11+SCaKvyUNXmsNOt0Dpi6VsWdYcUIKKoRZSLL1GlQlYiQVJYppoCXTTQUKMkSgIWcyhcggchITQ1QtTtaAKawTCYGwhcFIvVNY1YajDkEWyDv1kuQmiVJDUUWS1YUEWcqwo5yUzCw5qy0rBKkU6EBcjLZQwlgJcjBWYS3SogfrZOY1CxiaGhGygpqd0jzLDirZ0XkWHBZc9A5QAQsNACIBYcomU39UwVEmkduSsMYISzAqQVkCCicgxAVjOhy7qNapMiosqZQhdUCNEAJlOCQ6u0bpb+IMAkvaANSXAR8VFdajzBak8cob16Q86jPzSR2pwhMDFYeeXfU//JQ23aEhU8LxKnUMMqMeYmGuDrc7bKyXKTOZCSll91kVEgeZCXLDnKSpMypHNCSsh6NnSFQNTAhJVtaCAiIWQsZkJAFHGyAvQBx0SgO1WQVKsAKuypKUtQlOWadS8KVqU3BUh4d/PyKtNCRSA0VkJZiDyWCFHPSamKA1WWjUmviGtEkgR+9SuP7Ve0Olhz3dNzX1NxNm/wBUcuQXnnF+1FXEOGasXBwJFOlo0CwLgN+irePemTf09N4v2+oUrNOd2kDQ/wDI7+UrlHe0mtVc0U2hofmAsJMauBP2Ru5cZhsOA2Xhzu6d4ySSQwxbq4y2UXDaeaoKzgRSZUdTe0a3P1dKBq2YHKYXDLqW706zGdm2x/HMVVNIOq1C2oXNIDoDnWPhA0ET4lpnUn5cznHNTq91WJu1jSSACD7ztL9fRbKlSPdtIltZtbKZE/R6Ty4ZTsLZQDuTOiacC0nFUxPdsyV6bbzWqH6yYuXszNIHqdlzltujdSbad9PKTt3b4ObUUn6VanLaED8zM2YZzT8bcwE12O/3NLNaN+l4W6rYdxqNDyA7HsLKzbfVimABlm0Q6PSUDcW4D6T4Xdw84RrdWvaXhmcc7jNGkWWu899/kKLMe+m4gOB7lveOeCQC3YM5OEX+C6DB9tsYwAZy4uYKwBcD9VbO6SJkbBa0cOh9PDNbLsLGIaYEvpOJPd9IEk9Q1KZSD2A02EfSagq4Y3ADWAOfRJ5EDTTxHkjnVxjosL7TKzgGse1znSWDuw5zm2N7gAgHTyWyw/tOdHipNfFg5pINSLHIy9xB3tBXGuwrXCo5jCwVH9zRMQaFYZg4Hk0kOMD8oKphhmOUFgp2DYkU8YY0H3XZg2dPEea38lZ4R6FR9pFC+enUZlbmJGVzQ07yD+/VbnA9q8JUsK7Q6Jyv8Bg9HLx80i0wCPADXId/1zIfRJA8U2OUff6BHUo5WmTmbTDXvAN6tOrMU/NpIjpyT8t8D455e2NxrCRD2mdIIv5JoMELw99EtJD5aWENqvbOVrHiaWVrTd12gzzlWOG8VxdA/VVqjJdlLC/vY+6Xh9mtdtfdanUxHCvbRUErOa+nrP8AZefcH9opLsuIoht4z0jmbIjVh8Q12ldPh+0FJ4BZUaQ4azEdC03BXT7Z23WZLe5avE8co0x461No1OZ7RA63XK8Z9rOFpSKWau4bMEMHXvHWPoCnQtdx3oukVsY2m0ve5rWbucQ1o9TZeJ9ofbBi6rPqQ2heDAzPgT9pwgEmNBsVxHEON1q5mq99R861HF1v5QTlb5AK2y954v7WMBR/3DUP/aaXA+TzDfmtIz2yUjUDBhqoadXZ2TcT7v6rxylVNpJG0Qtxwbh5fUY0aucI0kyeSxcm9Pozh1cVAHjRwkc4K2cWWm4OwtY1s6ADzgLdBaiYp00x9QDklCpA+a4Htf7SadF/c0Mr6hs58+Cmfwcfkt6ZjrONdoqOHpmpVqBjdBOp6BurvILyvtJ7Vn1Gubh4YzSTd7vQe6PVaHiFV1fPVqVy+oHmnDpzNlk52H7EHlqFq+PcMMUwynBy+OCC0SPDcWmLnzWdulx/Fa9+NqV3XcSOUCCZUo4h9F1gR9oRyafHHWDPotzhuFd2xsRpJIHvTr1VbH4aKrHESIEj1i59QjLdncY6ldk3ANdRquBLabu7fQn/AHC4tlx3d4tuitP4X3NKq3x93h306uWBNZzoeQTFhmfIPMXVb2Z4supvpVfGzDPfSptA8UOk5R1MZb6LsGcPDixhcR3zXOqDR2ZpYGk9QbRvlC8mpO1d+97uexvDKj34qgCDUxNEVCY8LGBoo5RzPggHrOyRTh9bD4zMGUG03UqY+099msF9ycwHl1W+oYuGU8SS3PUcMO3ZmUudlgGST4XGN55IaXCqbx9HIthXU35rAud/EHh+zYnfXku2Mx+vfH/Z/pyu/ffDlsRwSt3GJoG+INU1aQm7abYggm+XKSLcyFsqGBYcS2ocpwopuZWkjI6rDRZo3yAj5aroKdBhqjiF/EzuQInw5/CfMnUbJD+y9MUDgQYL3/SHOAsQH94IP2SXW9CnKz8++1TGuePD3jCsDw76T35DvvHDGsC/vHcsmS/krTuFgYiqxjop0KXe4d8eGnWcXd41o+1fKI1GaF0LcMwVziyfCKQw7mkakOJ0iTJOX0Smdn3ijh6BeDVpVBWcQSC+nJLh1BJGupb0XLe/x772a1r33/LmsLgmxhy+Wtq0nVawv9XXAYW1J2eYfY8il4PBl7aLXucHYh7/AKRsc9LMWVHHYyG+HeAuqxvBm1RiMrmxjC3uzBhrqQbmcOV2k+vmk4rh3eOrvERXpigBcEVmZgHFwFjJ/wDymTcV+3OUMO6qaZzNnEVHVdNKmGsI5Mc1oB3+KUKBLW1AxsZamOyixDXS19LkG3md10lfhBdniGnu2MbBAy4gTmA5ZgRPNMq8AaC6GeEuptY2RBb/AL1Ab5bEx0VqLu5UYINEVA4hgmoQT4u9JdhyG6ktdaTpIS6tIQe+dDIDcfpIqRNP9i16a6x3AGG4LsrqgDrjxUWSaTumQ267qu/s697j3rQ5lYH6RLiJLS5tN45N9wz/ACrNUc1Vw8+KoPEADiQ1st+jD3Mo9Jtyf0SmYFsnOxwDf4t/F3LzFBotqDlv5rqjwUxmDg/N3TNcwqUMo7xgIjMAQ4g+fNJrcJaAIggve4m/jwzZDZPNhywsd405x3DwNWgPkMuJb9JIkyPuZdNtVrcRw8bAQSabRF8zGnOD1BPrHRdOMFUALn6taX1LT4qlqVToRaVVx2BcJBcQabGtfAsaj4io3ztP+UcqdRwvFMD4SQJIAJjcGFqKdJxmBryG3K/ku64xw7wu8REyOXuw0iPO648PynKSDPIA6c7FdOnlbHPLGbO4ZgXVXZWtc9x1ABLvPoNL6L1vsf2NbhSHu8bnRJhoDByEfjK8ownE3MMtc8QLQ6BP9IiV6H2a9oobkZXOb/uzEdXNj8F2xsZyxr1HDMy/mtiwSFpMFxJlRodTcHNO7XBw+Wi2GHxOy7MOE9qOOxIFOkxz2UniajmAy4g2p5hfSTG68/PDmB0NAIJs4uEjoQYgz8V7TxvggrtHiLXAQDNud26eq4v/AEE08xqC5cfCRAgWnNoT+axllljfrs74YYZYdr3czgOD0wwS9oNNxOXMXGBEXNiCeSTi+KtJLIAvmcT1ET1NyPVdRisJIhrL6WH91on8HOa7bk8ogDQBcvku3WdHQ8Pi6T2iQdNhAt56BVsZSZIggkkECPW/XRWP9L7ppLhA0PX9Ujs/hKtWvmFMBrRAe+zWkzlAH2nb7ADUrEzth+OSrHZug3D4io4O1OZ8gkFxInKfvXK7qrjCdPBUfUbEXOQtgmdpA+JXnfBaVcYru68Nu4wW6hxs4TYiYuF6W3hJyOIgkhumoaDt8/iuXUmVy7HHWmuxDmsa92UGlhHg0w2wc6A1w3n3y30VkUT3oZlAOKaatY3sGjLkn7INh6KzS4UHVXUjAo5M4YNA53vOnp8pSjndQNWSKvuf8S4NyjlYTPNUuhoqjUbVY6i2zMK4TGji3xeoDbeZTncaaWjGAEgxTaNYBfDXEcwblYrNDKgo07NrQagGogQRP80fIpVLD+P6PYUqQz5hoTMif6ZWubPFef8AxRh7+NvfAjnnsDbTMST0UpcWBb9IDXAA9yGyInPlDj/yn0haoYuoQKhtUqONIkf9OYnpAHxKY6uGuewD6ujDqYv/ABCZtzh1h/UVjnTxbF9UUzlLbYUGodAHl4Lo0tb5lASCQy8//JOgvJEdB7yph85HVJ+sBfiBtIs0O5faEfyhA2oTs7O54DpGlCQA0xoIj4lPK7HFb79roIBH0gioLA5cgaYPXS46oqWNktLW/wAVzqzRInNSEFh6n73mqWJcZd3ZiCG0rSRTjxx/L71/5QgrkDMGGAA0UY8/rQP5Tf5Jua4mPxwDA4tsGOqCIu2s6C3oGmL7pba76Wcjxup0wIN84cCQRzudN7jdYxL2k+EWc5vdbA02+80fyzJA6hIqYsAXkBzy9jtYYwiQ4awIFuq55Z6amK8cQG5A0wKNPOw7yY8FugHxHJA3iJywDfuyRa2eoYNM7QI0/JaXFcZYKV8rWznN9SZgSbgxAXN4jti55yUgLnZrnSdvFYLEyzz/AGN8Jj+53lbGi8AFpDWiRfI2C5h3N+aVVcwjNkzQc1zFgIyEjUR8CFpOz/D8RWGaq0hp0JdBd1DW7ea6JnZ615gLc/p+vlN8pHK9TpS61XD8e4q2mwg0wYnKJMmTIvc+vxXA4msyb03C2z5HmJaYXtWM9n1GqQ54II0c17gR5QQtDjvY7RuadaqzlYPE9ZXq6XQyxn913XDPqS3s82wWUhxB2mDBsCLWu09YRNrNMACCdfHrOnhcBEea7T/2lriCysx43DmETB0sSsVvZniyXWpc2w92h0mW7Ldwvg45Ty0fBe0NTCvljiJ1E2cNwRuvXex3ahuKH3XDUTI6QvOR7M8UTGak0/1OMD4Ls+x3ZN2DOZ9U1HEaCzB1jc9U4TKLPj+HoTmqpiMCHahXG6I+i7uMczWwJY45RbU2Ec1QrUpHiY1u8jUx57rr6+FnT9/oq7uHjkPgs3GV2w6mWNcX/pNOvVGYHKNczr//AF2WypcDZTGWmBE5jG55n97LZ4ng41Fj0VOphKrBLTPToN1wvS19PROttpO1eDbUAtDheNIOxB2PktLwztticMYf9awCAHHK8bTm0d5H4rfY95qsIc18i4cz3h5DfyXm+M4rRc4t75joteWOtsWuiCOSJirY9R4X2rw1dgpioabidKoyuI+1DtDPKV0Ra0uBiWxERqefnFl4LUxXh8JMaQbt+Oy6Tsh2krscGtqZ2yM1Jx8QBMS2fTRZz6fbbEy3XpfcnLlDfHObNyI/SyTUwvutFiNSRE/yk+d05nE2Ea/55eSGtjMw1gDy+Y3XDV8OqU2DMXkNhwyxOh3J9Us4Yw1pI8JLgdjaVyuO41UZVk1aZk3AaWk9JghNpdrWE/WN9QQ+I0Ea/JMxtWtN1VaSTJgPu4gaQiFQGfEZIyugaN2HSZWvrdqaBH8VjS7UOIb8A5Yo8Xp/ZeHk+8WumTsbaeSvjp3NLlGmTBGrQWjow6uKZV4WY8O0imSbBv2pHM/2S6GLqOuGn+5573lPq4eq8eIloI2mdOY6FanQyrnepjFKrTY03IGX3RMlp3t1haDjuCxFfwUpYLEGLjcluwldhgOztOm2GtEddb7zzK29HACNF2/TY/muf6iz6eacM9mJkOqvc52xkkgeZJA8gF1HDeyNNkAN93nr+nouuFCEGVdphjPqOOXUyv3VWjghuNP7firTGxsiY2ZWWjmdF0cwPoTyj5yksobax+JVppM9CjY2FJXbh4GgROo2gJzdSo5Sa84MNuBdUsSRpof3vC2mIJ+a0HFsVWbVaMo7ohxe/wC5ABE8gb3RsybdUzZZe0khDSEbp26REIEqZUbbrMIaV3sVV+FmQVfcNktzI3UNtPiOFt1A/G3ovMvaP7M+9mvQb9Z/uAfb/mjn1XsYYCEirS+eidQ8q+XuBY12Dqy5riyctQaOHOLxPmvXuGcPp1qbatB4cDexHwJiQQt5xfsdhq7iX0285BgkjfqUXZjsszCd4GOJa8g5TEAi0iPP5I1/B5dvtQbwx/3ov90EH9UzF8LqmcriI9V1JaAI+XNJpYcjUWm0bJ4zwOd8uDdwB73Q4kSY0Ez8LhT/ANDFx8TnDrAuu/GDBOgtf8vxWcPRJ2H72Rxh55eXAM9njnWNVpbPuvph/wAATAW44L2Ep0XZnQTtAytA8pK644O/RNFFHGLnkq0sAPyhWadCBCaxkDRGEskmgCjayyYFmFIl1tEguG6fVckZJM8lADahE26BYzz0G/NC9hBPxmflCyW/vkpDdHMiOW6bQJi5QUCBb1RsPwSjS5KkiUboASX1YUgPfzWrx1Q5YFwTHWDM38lfxFQaE/ktTVjMfECbSPP8EGOjaPwTmM66pTDIkbpjwlmHBE0pEEqwdENBhC9kpk7LEKJRZAQFvNHUBS3WUypVMNLp9BH49NETKQnX/Ke8T0/eiW8gCYSGalMfDRLcDEWvuo9066fiipjRRQN85GvNMbTjS37uq76haZIP+VcawqQwsuYlhhTAIQ0y1ZIQZkcoCISsuCUXR6/JIC56XWJF2oHC867QhrVHAfv+ygy642SgHTy/A6qMcYnkdOizh6xJMi37slGi+0FLyREE635AbprzGiIglRTOIVTENBuduSlaoZjZCxtlAmoyZgE77eaquo6Fscz1CtuaRolvPQDYhSjb0QdZVlUaFTN6JznmLJUWwdkThsl0RATGlZaQwETnWQwo4KIGPlBVajDAEEKBJCRUcDrzTsRTnQ21PVJNIb66pZF3vMKMqXM2G3NHAhJLAdJUTG3Mnb+6t0nWVMOj9dU5nmpLMIMqAVLo2uWWhNYsgLLXqSoBcxLcExzktxSCzStI9EE5tkzPCF1Uf5UlWoYte/wWGgGx1PwTDWBtbohdUba8fokI9pmQRpuipOkXhE5qmUKJbqc2HyKrmiQImeae6qBqdeqU6tOn+VCqrhz01Q4gGJ22M6+YRl43n8zySxAGm2hKlGxw1YRyPkntiNFTpMtIOyyzE7T67LQjatdCJjQqNPFddNSeqz9L202WW2wFQaboW1LqlSq6gyI3O/qm96OevVWkfU0SWundKNWd0ltUnzUFtxSA8Axf4H8UBrFYq1xz5KA8zjO3NYafRL72RY2MzvP5LIf0UR1toBt/f8UeHJ0d8eiX3keiyXwpHZ52TGPhV6lYAapYxVoQdrr6m6EVuSoVsTdLGMHNS22DqqF1QQtecQgfiuqhWx76VXfU6/qqTcX1WG4iVBbpxJOh9NEDzO3+OimcRzlE42hKEHkjVMFbKLpVJMgbqJNRu8/4QNqCLX/JWYCW+kIi3RQU61ZsD3tYsOuqXWqNAHOT1THUwf8AP7hV6mG1bcHz2IUlhmIIJFlZZSHy09VFFpmLbaABIuQY1Qtpgn1UUQ2ZQYHF03HLZNNFsaCyiiEWKYCrAwZGyiihS31jPwTXUgRoooolPbDbbIsNVLjfYTZRRRhtQXWKjvCoopEYhunomU2KKKAK7BKWMO1RRSYLBol1KQUUQgNpBCKYBUUUFmiEyoY0UUUVU4h0wnVKx0WVEgZJA1SC889FFFBVqVjc6Qf7/qntrlzb9T8FFEmP/9k="/>
          <p:cNvSpPr>
            <a:spLocks noChangeAspect="1" noChangeArrowheads="1"/>
          </p:cNvSpPr>
          <p:nvPr/>
        </p:nvSpPr>
        <p:spPr bwMode="auto">
          <a:xfrm>
            <a:off x="2136775" y="417513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4" name="Rectangle 33"/>
          <p:cNvSpPr>
            <a:spLocks noChangeArrowheads="1"/>
          </p:cNvSpPr>
          <p:nvPr/>
        </p:nvSpPr>
        <p:spPr bwMode="auto">
          <a:xfrm>
            <a:off x="1800226" y="6400800"/>
            <a:ext cx="6416675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Source: Food and Agriculture Organization of the United Nations (2011)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487" name="Rounded Rectangle 5"/>
          <p:cNvSpPr>
            <a:spLocks noChangeArrowheads="1"/>
          </p:cNvSpPr>
          <p:nvPr/>
        </p:nvSpPr>
        <p:spPr bwMode="auto">
          <a:xfrm>
            <a:off x="2441576" y="5327650"/>
            <a:ext cx="7312025" cy="736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Over one third of the food we produce is never consumed</a:t>
            </a:r>
          </a:p>
        </p:txBody>
      </p:sp>
      <p:grpSp>
        <p:nvGrpSpPr>
          <p:cNvPr id="20488" name="Group 32"/>
          <p:cNvGrpSpPr>
            <a:grpSpLocks/>
          </p:cNvGrpSpPr>
          <p:nvPr/>
        </p:nvGrpSpPr>
        <p:grpSpPr bwMode="auto">
          <a:xfrm>
            <a:off x="3398839" y="1676401"/>
            <a:ext cx="5191125" cy="3406775"/>
            <a:chOff x="2286025" y="1622383"/>
            <a:chExt cx="4581527" cy="2687638"/>
          </a:xfrm>
        </p:grpSpPr>
        <p:pic>
          <p:nvPicPr>
            <p:cNvPr id="20490" name="Picture 2" descr="http://fordevillediaries.com/wp-content/uploads/2013/03/ear-of-corn-679x1024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350940">
              <a:off x="2585267" y="2070851"/>
              <a:ext cx="808037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Picture 8" descr="http://sunburstkissesrowena.files.wordpress.com/2011/06/lettuce_iceberg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49727" y="2087519"/>
              <a:ext cx="1185863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2" name="Picture 10" descr="http://livingwellatuhn.files.wordpress.com/2013/05/glass-of-milk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02327" y="2087519"/>
              <a:ext cx="963613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3" name="Picture 14" descr="https://encrypted-tbn0.gstatic.com/images?q=tbn:ANd9GcQQXWAoUtFTfpFWPZyiDBOMaRmYv_oVh5Y2LRZxgGdMv6LYiErqxw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29002" y="3135270"/>
              <a:ext cx="981075" cy="98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Picture 20" descr="http://us.cdn2.123rf.com/168nwm/lanadesign/lanadesign0812/lanadesign081200036/4006872-fresh-trout-fish-on-ice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68821" y="3135270"/>
              <a:ext cx="16002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5" name="TextBox 7"/>
            <p:cNvSpPr txBox="1">
              <a:spLocks noChangeArrowheads="1"/>
            </p:cNvSpPr>
            <p:nvPr/>
          </p:nvSpPr>
          <p:spPr bwMode="auto">
            <a:xfrm>
              <a:off x="2881337" y="3119397"/>
              <a:ext cx="569017" cy="194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latin typeface="Arial" charset="0"/>
                  <a:cs typeface="Arial" charset="0"/>
                </a:rPr>
                <a:t>Cereals</a:t>
              </a:r>
            </a:p>
          </p:txBody>
        </p:sp>
        <p:sp>
          <p:nvSpPr>
            <p:cNvPr id="20496" name="TextBox 17"/>
            <p:cNvSpPr txBox="1">
              <a:spLocks noChangeArrowheads="1"/>
            </p:cNvSpPr>
            <p:nvPr/>
          </p:nvSpPr>
          <p:spPr bwMode="auto">
            <a:xfrm>
              <a:off x="3956075" y="2935245"/>
              <a:ext cx="1215563" cy="194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latin typeface="Arial" charset="0"/>
                  <a:cs typeface="Arial" charset="0"/>
                </a:rPr>
                <a:t>Fruits &amp; Vegetables</a:t>
              </a:r>
            </a:p>
          </p:txBody>
        </p:sp>
        <p:sp>
          <p:nvSpPr>
            <p:cNvPr id="20497" name="TextBox 20"/>
            <p:cNvSpPr txBox="1">
              <a:spLocks noChangeArrowheads="1"/>
            </p:cNvSpPr>
            <p:nvPr/>
          </p:nvSpPr>
          <p:spPr bwMode="auto">
            <a:xfrm>
              <a:off x="6016646" y="3059072"/>
              <a:ext cx="382269" cy="194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latin typeface="Arial" charset="0"/>
                  <a:cs typeface="Arial" charset="0"/>
                </a:rPr>
                <a:t>Milk</a:t>
              </a:r>
            </a:p>
          </p:txBody>
        </p:sp>
        <p:sp>
          <p:nvSpPr>
            <p:cNvPr id="20498" name="TextBox 22"/>
            <p:cNvSpPr txBox="1">
              <a:spLocks noChangeArrowheads="1"/>
            </p:cNvSpPr>
            <p:nvPr/>
          </p:nvSpPr>
          <p:spPr bwMode="auto">
            <a:xfrm>
              <a:off x="3452835" y="3927435"/>
              <a:ext cx="420467" cy="194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latin typeface="Arial" charset="0"/>
                  <a:cs typeface="Arial" charset="0"/>
                </a:rPr>
                <a:t>Meat</a:t>
              </a:r>
            </a:p>
          </p:txBody>
        </p:sp>
        <p:sp>
          <p:nvSpPr>
            <p:cNvPr id="20499" name="TextBox 26"/>
            <p:cNvSpPr txBox="1">
              <a:spLocks noChangeArrowheads="1"/>
            </p:cNvSpPr>
            <p:nvPr/>
          </p:nvSpPr>
          <p:spPr bwMode="auto">
            <a:xfrm>
              <a:off x="5370539" y="3792497"/>
              <a:ext cx="395001" cy="194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latin typeface="Arial" charset="0"/>
                  <a:cs typeface="Arial" charset="0"/>
                </a:rPr>
                <a:t>Fish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94447" y="2373820"/>
              <a:ext cx="455351" cy="761456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1" name="TextBox 15"/>
            <p:cNvSpPr txBox="1">
              <a:spLocks noChangeArrowheads="1"/>
            </p:cNvSpPr>
            <p:nvPr/>
          </p:nvSpPr>
          <p:spPr bwMode="auto">
            <a:xfrm>
              <a:off x="3068665" y="2725697"/>
              <a:ext cx="579437" cy="218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Arial" charset="0"/>
                  <a:cs typeface="Arial" charset="0"/>
                </a:rPr>
                <a:t>37%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484317" y="2087022"/>
              <a:ext cx="620678" cy="880433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3" name="TextBox 18"/>
            <p:cNvSpPr txBox="1">
              <a:spLocks noChangeArrowheads="1"/>
            </p:cNvSpPr>
            <p:nvPr/>
          </p:nvSpPr>
          <p:spPr bwMode="auto">
            <a:xfrm>
              <a:off x="4525990" y="2374860"/>
              <a:ext cx="579437" cy="218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Arial" charset="0"/>
                  <a:cs typeface="Arial" charset="0"/>
                </a:rPr>
                <a:t>58%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962455" y="2863506"/>
              <a:ext cx="700539" cy="141520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5" name="TextBox 21"/>
            <p:cNvSpPr txBox="1">
              <a:spLocks noChangeArrowheads="1"/>
            </p:cNvSpPr>
            <p:nvPr/>
          </p:nvSpPr>
          <p:spPr bwMode="auto">
            <a:xfrm>
              <a:off x="6288115" y="2725697"/>
              <a:ext cx="579437" cy="218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Arial" charset="0"/>
                  <a:cs typeface="Arial" charset="0"/>
                </a:rPr>
                <a:t>18%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369428" y="3249243"/>
              <a:ext cx="766390" cy="1060778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7" name="TextBox 27"/>
            <p:cNvSpPr txBox="1">
              <a:spLocks noChangeArrowheads="1"/>
            </p:cNvSpPr>
            <p:nvPr/>
          </p:nvSpPr>
          <p:spPr bwMode="auto">
            <a:xfrm>
              <a:off x="4651396" y="3489285"/>
              <a:ext cx="579438" cy="218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Arial" charset="0"/>
                  <a:cs typeface="Arial" charset="0"/>
                </a:rPr>
                <a:t>40%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153292" y="3365716"/>
              <a:ext cx="410516" cy="626197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9" name="TextBox 23"/>
            <p:cNvSpPr txBox="1">
              <a:spLocks noChangeArrowheads="1"/>
            </p:cNvSpPr>
            <p:nvPr/>
          </p:nvSpPr>
          <p:spPr bwMode="auto">
            <a:xfrm>
              <a:off x="3200421" y="3589297"/>
              <a:ext cx="579438" cy="218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Arial" charset="0"/>
                  <a:cs typeface="Arial" charset="0"/>
                </a:rPr>
                <a:t>23%</a:t>
              </a:r>
            </a:p>
          </p:txBody>
        </p:sp>
        <p:sp>
          <p:nvSpPr>
            <p:cNvPr id="20510" name="TextBox 9"/>
            <p:cNvSpPr txBox="1">
              <a:spLocks noChangeArrowheads="1"/>
            </p:cNvSpPr>
            <p:nvPr/>
          </p:nvSpPr>
          <p:spPr bwMode="auto">
            <a:xfrm>
              <a:off x="2286025" y="1622383"/>
              <a:ext cx="4041180" cy="267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charset="0"/>
                  <a:cs typeface="Arial" charset="0"/>
                </a:rPr>
                <a:t>Annual Global Food Waste as a % of Production</a:t>
              </a:r>
            </a:p>
          </p:txBody>
        </p:sp>
      </p:grpSp>
      <p:sp>
        <p:nvSpPr>
          <p:cNvPr id="20489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7CDA8575-5B80-4CAF-B417-0BE998A95E4A}" type="slidenum">
              <a:rPr lang="en-US" b="1">
                <a:solidFill>
                  <a:srgbClr val="A6A6A6"/>
                </a:solidFill>
                <a:ea typeface="MS PGothic" pitchFamily="34" charset="-128"/>
              </a:rPr>
              <a:pPr algn="r" defTabSz="457200"/>
              <a:t>3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2547731" y="767588"/>
            <a:ext cx="7239000" cy="731837"/>
          </a:xfrm>
        </p:spPr>
        <p:txBody>
          <a:bodyPr/>
          <a:lstStyle/>
          <a:p>
            <a:r>
              <a:rPr lang="en-US" dirty="0"/>
              <a:t>Likelihood to Reduce Waste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9901" y="1935164"/>
            <a:ext cx="2936875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1575" y="1935164"/>
            <a:ext cx="28829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7400" y="6477000"/>
            <a:ext cx="463216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Source:  Harris Poll on Consumer Food Waste (2014)</a:t>
            </a:r>
          </a:p>
        </p:txBody>
      </p:sp>
      <p:sp>
        <p:nvSpPr>
          <p:cNvPr id="81925" name="TextBox 4"/>
          <p:cNvSpPr txBox="1">
            <a:spLocks noChangeArrowheads="1"/>
          </p:cNvSpPr>
          <p:nvPr/>
        </p:nvSpPr>
        <p:spPr bwMode="auto">
          <a:xfrm>
            <a:off x="3644901" y="1395413"/>
            <a:ext cx="15921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Resealability</a:t>
            </a:r>
          </a:p>
        </p:txBody>
      </p:sp>
      <p:sp>
        <p:nvSpPr>
          <p:cNvPr id="81926" name="TextBox 8"/>
          <p:cNvSpPr txBox="1">
            <a:spLocks noChangeArrowheads="1"/>
          </p:cNvSpPr>
          <p:nvPr/>
        </p:nvSpPr>
        <p:spPr bwMode="auto">
          <a:xfrm>
            <a:off x="7086600" y="1395413"/>
            <a:ext cx="1351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Portioning</a:t>
            </a:r>
          </a:p>
        </p:txBody>
      </p:sp>
      <p:sp>
        <p:nvSpPr>
          <p:cNvPr id="81927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706DD61A-13E5-4A74-B732-847112BAB854}" type="slidenum">
              <a:rPr lang="en-US" b="1">
                <a:solidFill>
                  <a:srgbClr val="A6A6A6"/>
                </a:solidFill>
                <a:ea typeface="MS PGothic" pitchFamily="34" charset="-128"/>
              </a:rPr>
              <a:pPr algn="r" defTabSz="457200"/>
              <a:t>30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76400"/>
            <a:ext cx="65166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Title 1"/>
          <p:cNvSpPr txBox="1">
            <a:spLocks/>
          </p:cNvSpPr>
          <p:nvPr/>
        </p:nvSpPr>
        <p:spPr bwMode="auto">
          <a:xfrm>
            <a:off x="4964113" y="4624389"/>
            <a:ext cx="5562600" cy="11144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>
                <a:solidFill>
                  <a:schemeClr val="bg1"/>
                </a:solidFill>
              </a:rPr>
              <a:t>Collaborating to Reduce Food Waste</a:t>
            </a:r>
          </a:p>
        </p:txBody>
      </p:sp>
      <p:sp>
        <p:nvSpPr>
          <p:cNvPr id="86019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6895C705-2434-4052-971E-304A8E3EAAB6}" type="slidenum">
              <a:rPr lang="en-US" b="1">
                <a:solidFill>
                  <a:srgbClr val="A6A6A6"/>
                </a:solidFill>
                <a:ea typeface="MS PGothic" pitchFamily="34" charset="-128"/>
              </a:rPr>
              <a:pPr algn="r" defTabSz="457200"/>
              <a:t>31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2214046" y="771284"/>
            <a:ext cx="7239000" cy="731837"/>
          </a:xfrm>
        </p:spPr>
        <p:txBody>
          <a:bodyPr/>
          <a:lstStyle/>
          <a:p>
            <a:r>
              <a:rPr lang="en-US" dirty="0"/>
              <a:t>Working the Top of the Pyramid</a:t>
            </a:r>
          </a:p>
        </p:txBody>
      </p:sp>
      <p:grpSp>
        <p:nvGrpSpPr>
          <p:cNvPr id="88066" name="Group 33"/>
          <p:cNvGrpSpPr>
            <a:grpSpLocks/>
          </p:cNvGrpSpPr>
          <p:nvPr/>
        </p:nvGrpSpPr>
        <p:grpSpPr bwMode="auto">
          <a:xfrm>
            <a:off x="3230563" y="2204741"/>
            <a:ext cx="6872287" cy="3578225"/>
            <a:chOff x="640123" y="1276363"/>
            <a:chExt cx="6873007" cy="3579301"/>
          </a:xfrm>
        </p:grpSpPr>
        <p:grpSp>
          <p:nvGrpSpPr>
            <p:cNvPr id="88073" name="Group 2"/>
            <p:cNvGrpSpPr>
              <a:grpSpLocks/>
            </p:cNvGrpSpPr>
            <p:nvPr/>
          </p:nvGrpSpPr>
          <p:grpSpPr bwMode="auto">
            <a:xfrm>
              <a:off x="640123" y="1276363"/>
              <a:ext cx="5150477" cy="3568066"/>
              <a:chOff x="1762202" y="1443484"/>
              <a:chExt cx="5619596" cy="4964935"/>
            </a:xfrm>
          </p:grpSpPr>
          <p:grpSp>
            <p:nvGrpSpPr>
              <p:cNvPr id="88080" name="Group 32"/>
              <p:cNvGrpSpPr>
                <a:grpSpLocks/>
              </p:cNvGrpSpPr>
              <p:nvPr/>
            </p:nvGrpSpPr>
            <p:grpSpPr bwMode="auto">
              <a:xfrm>
                <a:off x="1762202" y="1443484"/>
                <a:ext cx="5619596" cy="4964935"/>
                <a:chOff x="2422331" y="1562078"/>
                <a:chExt cx="5619596" cy="4964935"/>
              </a:xfrm>
            </p:grpSpPr>
            <p:sp>
              <p:nvSpPr>
                <p:cNvPr id="55" name="Freeform 54"/>
                <p:cNvSpPr/>
                <p:nvPr/>
              </p:nvSpPr>
              <p:spPr>
                <a:xfrm>
                  <a:off x="5235546" y="1562078"/>
                  <a:ext cx="2801089" cy="4965101"/>
                </a:xfrm>
                <a:custGeom>
                  <a:avLst/>
                  <a:gdLst>
                    <a:gd name="connsiteX0" fmla="*/ 2814034 w 2814034"/>
                    <a:gd name="connsiteY0" fmla="*/ 0 h 4964806"/>
                    <a:gd name="connsiteX1" fmla="*/ 2814034 w 2814034"/>
                    <a:gd name="connsiteY1" fmla="*/ 193183 h 4964806"/>
                    <a:gd name="connsiteX2" fmla="*/ 0 w 2814034"/>
                    <a:gd name="connsiteY2" fmla="*/ 4964806 h 4964806"/>
                    <a:gd name="connsiteX3" fmla="*/ 0 w 2814034"/>
                    <a:gd name="connsiteY3" fmla="*/ 4732986 h 4964806"/>
                    <a:gd name="connsiteX4" fmla="*/ 2814034 w 2814034"/>
                    <a:gd name="connsiteY4" fmla="*/ 0 h 4964806"/>
                    <a:gd name="connsiteX0" fmla="*/ 2809272 w 2814034"/>
                    <a:gd name="connsiteY0" fmla="*/ 0 h 4964806"/>
                    <a:gd name="connsiteX1" fmla="*/ 2814034 w 2814034"/>
                    <a:gd name="connsiteY1" fmla="*/ 193183 h 4964806"/>
                    <a:gd name="connsiteX2" fmla="*/ 0 w 2814034"/>
                    <a:gd name="connsiteY2" fmla="*/ 4964806 h 4964806"/>
                    <a:gd name="connsiteX3" fmla="*/ 0 w 2814034"/>
                    <a:gd name="connsiteY3" fmla="*/ 4732986 h 4964806"/>
                    <a:gd name="connsiteX4" fmla="*/ 2809272 w 2814034"/>
                    <a:gd name="connsiteY4" fmla="*/ 0 h 4964806"/>
                    <a:gd name="connsiteX0" fmla="*/ 2809272 w 2809272"/>
                    <a:gd name="connsiteY0" fmla="*/ 0 h 4964806"/>
                    <a:gd name="connsiteX1" fmla="*/ 2809272 w 2809272"/>
                    <a:gd name="connsiteY1" fmla="*/ 183658 h 4964806"/>
                    <a:gd name="connsiteX2" fmla="*/ 0 w 2809272"/>
                    <a:gd name="connsiteY2" fmla="*/ 4964806 h 4964806"/>
                    <a:gd name="connsiteX3" fmla="*/ 0 w 2809272"/>
                    <a:gd name="connsiteY3" fmla="*/ 4732986 h 4964806"/>
                    <a:gd name="connsiteX4" fmla="*/ 2809272 w 2809272"/>
                    <a:gd name="connsiteY4" fmla="*/ 0 h 4964806"/>
                    <a:gd name="connsiteX0" fmla="*/ 2809272 w 2809272"/>
                    <a:gd name="connsiteY0" fmla="*/ 0 h 4964806"/>
                    <a:gd name="connsiteX1" fmla="*/ 2809272 w 2809272"/>
                    <a:gd name="connsiteY1" fmla="*/ 166989 h 4964806"/>
                    <a:gd name="connsiteX2" fmla="*/ 0 w 2809272"/>
                    <a:gd name="connsiteY2" fmla="*/ 4964806 h 4964806"/>
                    <a:gd name="connsiteX3" fmla="*/ 0 w 2809272"/>
                    <a:gd name="connsiteY3" fmla="*/ 4732986 h 4964806"/>
                    <a:gd name="connsiteX4" fmla="*/ 2809272 w 2809272"/>
                    <a:gd name="connsiteY4" fmla="*/ 0 h 4964806"/>
                    <a:gd name="connsiteX0" fmla="*/ 2801652 w 2809272"/>
                    <a:gd name="connsiteY0" fmla="*/ 0 h 4964806"/>
                    <a:gd name="connsiteX1" fmla="*/ 2809272 w 2809272"/>
                    <a:gd name="connsiteY1" fmla="*/ 166989 h 4964806"/>
                    <a:gd name="connsiteX2" fmla="*/ 0 w 2809272"/>
                    <a:gd name="connsiteY2" fmla="*/ 4964806 h 4964806"/>
                    <a:gd name="connsiteX3" fmla="*/ 0 w 2809272"/>
                    <a:gd name="connsiteY3" fmla="*/ 4732986 h 4964806"/>
                    <a:gd name="connsiteX4" fmla="*/ 2801652 w 2809272"/>
                    <a:gd name="connsiteY4" fmla="*/ 0 h 4964806"/>
                    <a:gd name="connsiteX0" fmla="*/ 2801652 w 2801652"/>
                    <a:gd name="connsiteY0" fmla="*/ 0 h 4964806"/>
                    <a:gd name="connsiteX1" fmla="*/ 2797842 w 2801652"/>
                    <a:gd name="connsiteY1" fmla="*/ 155559 h 4964806"/>
                    <a:gd name="connsiteX2" fmla="*/ 0 w 2801652"/>
                    <a:gd name="connsiteY2" fmla="*/ 4964806 h 4964806"/>
                    <a:gd name="connsiteX3" fmla="*/ 0 w 2801652"/>
                    <a:gd name="connsiteY3" fmla="*/ 4732986 h 4964806"/>
                    <a:gd name="connsiteX4" fmla="*/ 2801652 w 2801652"/>
                    <a:gd name="connsiteY4" fmla="*/ 0 h 4964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01652" h="4964806">
                      <a:moveTo>
                        <a:pt x="2801652" y="0"/>
                      </a:moveTo>
                      <a:lnTo>
                        <a:pt x="2797842" y="155559"/>
                      </a:lnTo>
                      <a:lnTo>
                        <a:pt x="0" y="4964806"/>
                      </a:lnTo>
                      <a:lnTo>
                        <a:pt x="0" y="4732986"/>
                      </a:lnTo>
                      <a:lnTo>
                        <a:pt x="280165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2422331" y="1564287"/>
                  <a:ext cx="5619501" cy="534737"/>
                </a:xfrm>
                <a:custGeom>
                  <a:avLst/>
                  <a:gdLst>
                    <a:gd name="connsiteX0" fmla="*/ 0 w 6096000"/>
                    <a:gd name="connsiteY0" fmla="*/ 549365 h 549365"/>
                    <a:gd name="connsiteX1" fmla="*/ 340106 w 6096000"/>
                    <a:gd name="connsiteY1" fmla="*/ 0 h 549365"/>
                    <a:gd name="connsiteX2" fmla="*/ 5755894 w 6096000"/>
                    <a:gd name="connsiteY2" fmla="*/ 0 h 549365"/>
                    <a:gd name="connsiteX3" fmla="*/ 6096000 w 6096000"/>
                    <a:gd name="connsiteY3" fmla="*/ 549365 h 549365"/>
                    <a:gd name="connsiteX4" fmla="*/ 0 w 6096000"/>
                    <a:gd name="connsiteY4" fmla="*/ 549365 h 549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96000" h="549365">
                      <a:moveTo>
                        <a:pt x="6096000" y="1"/>
                      </a:moveTo>
                      <a:lnTo>
                        <a:pt x="5755894" y="549364"/>
                      </a:lnTo>
                      <a:lnTo>
                        <a:pt x="340106" y="549364"/>
                      </a:lnTo>
                      <a:lnTo>
                        <a:pt x="0" y="1"/>
                      </a:lnTo>
                      <a:lnTo>
                        <a:pt x="6096000" y="1"/>
                      </a:lnTo>
                      <a:close/>
                    </a:path>
                  </a:pathLst>
                </a:custGeom>
                <a:gradFill flip="none" rotWithShape="1">
                  <a:gsLst>
                    <a:gs pos="43000">
                      <a:srgbClr val="177B5C"/>
                    </a:gs>
                    <a:gs pos="0">
                      <a:srgbClr val="177B5C"/>
                    </a:gs>
                    <a:gs pos="91000">
                      <a:srgbClr val="1FA57C"/>
                    </a:gs>
                  </a:gsLst>
                  <a:lin ang="10200000" scaled="0"/>
                  <a:tileRect/>
                </a:gra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>
                    <a:solidFill>
                      <a:prstClr val="black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2735872" y="2099024"/>
                  <a:ext cx="4992417" cy="561253"/>
                </a:xfrm>
                <a:custGeom>
                  <a:avLst/>
                  <a:gdLst>
                    <a:gd name="connsiteX0" fmla="*/ 0 w 5415791"/>
                    <a:gd name="connsiteY0" fmla="*/ 577405 h 577405"/>
                    <a:gd name="connsiteX1" fmla="*/ 357466 w 5415791"/>
                    <a:gd name="connsiteY1" fmla="*/ 0 h 577405"/>
                    <a:gd name="connsiteX2" fmla="*/ 5058325 w 5415791"/>
                    <a:gd name="connsiteY2" fmla="*/ 0 h 577405"/>
                    <a:gd name="connsiteX3" fmla="*/ 5415791 w 5415791"/>
                    <a:gd name="connsiteY3" fmla="*/ 577405 h 577405"/>
                    <a:gd name="connsiteX4" fmla="*/ 0 w 5415791"/>
                    <a:gd name="connsiteY4" fmla="*/ 577405 h 577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15791" h="577405">
                      <a:moveTo>
                        <a:pt x="5415791" y="1"/>
                      </a:moveTo>
                      <a:lnTo>
                        <a:pt x="5058325" y="577404"/>
                      </a:lnTo>
                      <a:lnTo>
                        <a:pt x="357466" y="577404"/>
                      </a:lnTo>
                      <a:lnTo>
                        <a:pt x="0" y="1"/>
                      </a:lnTo>
                      <a:lnTo>
                        <a:pt x="5415791" y="1"/>
                      </a:lnTo>
                      <a:close/>
                    </a:path>
                  </a:pathLst>
                </a:custGeom>
                <a:gradFill flip="none" rotWithShape="1">
                  <a:gsLst>
                    <a:gs pos="71000">
                      <a:srgbClr val="E63E3E"/>
                    </a:gs>
                    <a:gs pos="0">
                      <a:srgbClr val="A71919"/>
                    </a:gs>
                    <a:gs pos="96000">
                      <a:srgbClr val="F99191"/>
                    </a:gs>
                  </a:gsLst>
                  <a:lin ang="10200000" scaled="0"/>
                  <a:tileRect/>
                </a:gra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>
                    <a:solidFill>
                      <a:prstClr val="black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3065005" y="2660277"/>
                  <a:ext cx="4334153" cy="583350"/>
                </a:xfrm>
                <a:custGeom>
                  <a:avLst/>
                  <a:gdLst>
                    <a:gd name="connsiteX0" fmla="*/ 0 w 4700864"/>
                    <a:gd name="connsiteY0" fmla="*/ 600611 h 600611"/>
                    <a:gd name="connsiteX1" fmla="*/ 371832 w 4700864"/>
                    <a:gd name="connsiteY1" fmla="*/ 0 h 600611"/>
                    <a:gd name="connsiteX2" fmla="*/ 4329032 w 4700864"/>
                    <a:gd name="connsiteY2" fmla="*/ 0 h 600611"/>
                    <a:gd name="connsiteX3" fmla="*/ 4700864 w 4700864"/>
                    <a:gd name="connsiteY3" fmla="*/ 600611 h 600611"/>
                    <a:gd name="connsiteX4" fmla="*/ 0 w 4700864"/>
                    <a:gd name="connsiteY4" fmla="*/ 600611 h 600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00864" h="600611">
                      <a:moveTo>
                        <a:pt x="4700864" y="1"/>
                      </a:moveTo>
                      <a:lnTo>
                        <a:pt x="4329032" y="600610"/>
                      </a:lnTo>
                      <a:lnTo>
                        <a:pt x="371832" y="600610"/>
                      </a:lnTo>
                      <a:lnTo>
                        <a:pt x="0" y="1"/>
                      </a:lnTo>
                      <a:lnTo>
                        <a:pt x="4700864" y="1"/>
                      </a:lnTo>
                      <a:close/>
                    </a:path>
                  </a:pathLst>
                </a:custGeom>
                <a:gradFill flip="none" rotWithShape="1">
                  <a:gsLst>
                    <a:gs pos="59000">
                      <a:srgbClr val="EE8800"/>
                    </a:gs>
                    <a:gs pos="0">
                      <a:schemeClr val="accent5">
                        <a:lumMod val="75000"/>
                      </a:schemeClr>
                    </a:gs>
                    <a:gs pos="100000">
                      <a:srgbClr val="FFBB61"/>
                    </a:gs>
                  </a:gsLst>
                  <a:lin ang="10200000" scaled="0"/>
                  <a:tileRect/>
                </a:gra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>
                    <a:solidFill>
                      <a:prstClr val="black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>
                  <a:off x="3407995" y="3243627"/>
                  <a:ext cx="3648172" cy="821993"/>
                </a:xfrm>
                <a:custGeom>
                  <a:avLst/>
                  <a:gdLst>
                    <a:gd name="connsiteX0" fmla="*/ 0 w 3957204"/>
                    <a:gd name="connsiteY0" fmla="*/ 846075 h 846075"/>
                    <a:gd name="connsiteX1" fmla="*/ 523797 w 3957204"/>
                    <a:gd name="connsiteY1" fmla="*/ 0 h 846075"/>
                    <a:gd name="connsiteX2" fmla="*/ 3433407 w 3957204"/>
                    <a:gd name="connsiteY2" fmla="*/ 0 h 846075"/>
                    <a:gd name="connsiteX3" fmla="*/ 3957204 w 3957204"/>
                    <a:gd name="connsiteY3" fmla="*/ 846075 h 846075"/>
                    <a:gd name="connsiteX4" fmla="*/ 0 w 3957204"/>
                    <a:gd name="connsiteY4" fmla="*/ 846075 h 846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57204" h="846075">
                      <a:moveTo>
                        <a:pt x="3957204" y="1"/>
                      </a:moveTo>
                      <a:lnTo>
                        <a:pt x="3433407" y="846074"/>
                      </a:lnTo>
                      <a:lnTo>
                        <a:pt x="523797" y="846074"/>
                      </a:lnTo>
                      <a:lnTo>
                        <a:pt x="0" y="1"/>
                      </a:lnTo>
                      <a:lnTo>
                        <a:pt x="3957204" y="1"/>
                      </a:lnTo>
                      <a:close/>
                    </a:path>
                  </a:pathLst>
                </a:custGeom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10200000" scaled="0"/>
                  <a:tileRect/>
                </a:gra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>
                    <a:solidFill>
                      <a:prstClr val="black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>
                  <a:off x="3891300" y="4065620"/>
                  <a:ext cx="2681562" cy="612076"/>
                </a:xfrm>
                <a:custGeom>
                  <a:avLst/>
                  <a:gdLst>
                    <a:gd name="connsiteX0" fmla="*/ 0 w 2909618"/>
                    <a:gd name="connsiteY0" fmla="*/ 629872 h 629872"/>
                    <a:gd name="connsiteX1" fmla="*/ 389947 w 2909618"/>
                    <a:gd name="connsiteY1" fmla="*/ 0 h 629872"/>
                    <a:gd name="connsiteX2" fmla="*/ 2519671 w 2909618"/>
                    <a:gd name="connsiteY2" fmla="*/ 0 h 629872"/>
                    <a:gd name="connsiteX3" fmla="*/ 2909618 w 2909618"/>
                    <a:gd name="connsiteY3" fmla="*/ 629872 h 629872"/>
                    <a:gd name="connsiteX4" fmla="*/ 0 w 2909618"/>
                    <a:gd name="connsiteY4" fmla="*/ 629872 h 629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9618" h="629872">
                      <a:moveTo>
                        <a:pt x="2909618" y="1"/>
                      </a:moveTo>
                      <a:lnTo>
                        <a:pt x="2519671" y="629871"/>
                      </a:lnTo>
                      <a:lnTo>
                        <a:pt x="389947" y="629871"/>
                      </a:lnTo>
                      <a:lnTo>
                        <a:pt x="0" y="1"/>
                      </a:lnTo>
                      <a:lnTo>
                        <a:pt x="2909618" y="1"/>
                      </a:lnTo>
                      <a:close/>
                    </a:path>
                  </a:pathLst>
                </a:custGeom>
                <a:gradFill flip="none" rotWithShape="1">
                  <a:gsLst>
                    <a:gs pos="67000">
                      <a:srgbClr val="BC753A"/>
                    </a:gs>
                    <a:gs pos="0">
                      <a:srgbClr val="734723"/>
                    </a:gs>
                    <a:gs pos="100000">
                      <a:srgbClr val="D29A6C"/>
                    </a:gs>
                  </a:gsLst>
                  <a:lin ang="10800000" scaled="0"/>
                  <a:tileRect/>
                </a:gra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>
                    <a:solidFill>
                      <a:prstClr val="black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4251614" y="4677696"/>
                  <a:ext cx="1960936" cy="1672710"/>
                </a:xfrm>
                <a:custGeom>
                  <a:avLst/>
                  <a:gdLst>
                    <a:gd name="connsiteX0" fmla="*/ 0 w 2129729"/>
                    <a:gd name="connsiteY0" fmla="*/ 1720060 h 1720060"/>
                    <a:gd name="connsiteX1" fmla="*/ 1064865 w 2129729"/>
                    <a:gd name="connsiteY1" fmla="*/ 0 h 1720060"/>
                    <a:gd name="connsiteX2" fmla="*/ 1064865 w 2129729"/>
                    <a:gd name="connsiteY2" fmla="*/ 0 h 1720060"/>
                    <a:gd name="connsiteX3" fmla="*/ 2129729 w 2129729"/>
                    <a:gd name="connsiteY3" fmla="*/ 1720060 h 1720060"/>
                    <a:gd name="connsiteX4" fmla="*/ 0 w 2129729"/>
                    <a:gd name="connsiteY4" fmla="*/ 1720060 h 1720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29729" h="1720060">
                      <a:moveTo>
                        <a:pt x="2129729" y="0"/>
                      </a:moveTo>
                      <a:lnTo>
                        <a:pt x="1064864" y="1720060"/>
                      </a:lnTo>
                      <a:lnTo>
                        <a:pt x="1064864" y="1720060"/>
                      </a:lnTo>
                      <a:lnTo>
                        <a:pt x="0" y="0"/>
                      </a:lnTo>
                      <a:lnTo>
                        <a:pt x="212972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64000">
                      <a:schemeClr val="tx1">
                        <a:lumMod val="50000"/>
                        <a:lumOff val="50000"/>
                      </a:schemeClr>
                    </a:gs>
                    <a:gs pos="15000">
                      <a:schemeClr val="tx1">
                        <a:lumMod val="85000"/>
                        <a:lumOff val="15000"/>
                      </a:schemeClr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10200000" scaled="0"/>
                  <a:tileRect/>
                </a:gra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>
                    <a:solidFill>
                      <a:prstClr val="black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2422331" y="1564287"/>
                  <a:ext cx="2818411" cy="4962892"/>
                </a:xfrm>
                <a:custGeom>
                  <a:avLst/>
                  <a:gdLst>
                    <a:gd name="connsiteX0" fmla="*/ 2814034 w 2814034"/>
                    <a:gd name="connsiteY0" fmla="*/ 0 h 4964806"/>
                    <a:gd name="connsiteX1" fmla="*/ 2814034 w 2814034"/>
                    <a:gd name="connsiteY1" fmla="*/ 193183 h 4964806"/>
                    <a:gd name="connsiteX2" fmla="*/ 0 w 2814034"/>
                    <a:gd name="connsiteY2" fmla="*/ 4964806 h 4964806"/>
                    <a:gd name="connsiteX3" fmla="*/ 0 w 2814034"/>
                    <a:gd name="connsiteY3" fmla="*/ 4732986 h 4964806"/>
                    <a:gd name="connsiteX4" fmla="*/ 2814034 w 2814034"/>
                    <a:gd name="connsiteY4" fmla="*/ 0 h 4964806"/>
                    <a:gd name="connsiteX0" fmla="*/ 2809272 w 2814034"/>
                    <a:gd name="connsiteY0" fmla="*/ 0 h 4964806"/>
                    <a:gd name="connsiteX1" fmla="*/ 2814034 w 2814034"/>
                    <a:gd name="connsiteY1" fmla="*/ 193183 h 4964806"/>
                    <a:gd name="connsiteX2" fmla="*/ 0 w 2814034"/>
                    <a:gd name="connsiteY2" fmla="*/ 4964806 h 4964806"/>
                    <a:gd name="connsiteX3" fmla="*/ 0 w 2814034"/>
                    <a:gd name="connsiteY3" fmla="*/ 4732986 h 4964806"/>
                    <a:gd name="connsiteX4" fmla="*/ 2809272 w 2814034"/>
                    <a:gd name="connsiteY4" fmla="*/ 0 h 4964806"/>
                    <a:gd name="connsiteX0" fmla="*/ 2809272 w 2809272"/>
                    <a:gd name="connsiteY0" fmla="*/ 0 h 4964806"/>
                    <a:gd name="connsiteX1" fmla="*/ 2809272 w 2809272"/>
                    <a:gd name="connsiteY1" fmla="*/ 183658 h 4964806"/>
                    <a:gd name="connsiteX2" fmla="*/ 0 w 2809272"/>
                    <a:gd name="connsiteY2" fmla="*/ 4964806 h 4964806"/>
                    <a:gd name="connsiteX3" fmla="*/ 0 w 2809272"/>
                    <a:gd name="connsiteY3" fmla="*/ 4732986 h 4964806"/>
                    <a:gd name="connsiteX4" fmla="*/ 2809272 w 2809272"/>
                    <a:gd name="connsiteY4" fmla="*/ 0 h 4964806"/>
                    <a:gd name="connsiteX0" fmla="*/ 2809272 w 2809272"/>
                    <a:gd name="connsiteY0" fmla="*/ 0 h 4964806"/>
                    <a:gd name="connsiteX1" fmla="*/ 2809272 w 2809272"/>
                    <a:gd name="connsiteY1" fmla="*/ 166989 h 4964806"/>
                    <a:gd name="connsiteX2" fmla="*/ 0 w 2809272"/>
                    <a:gd name="connsiteY2" fmla="*/ 4964806 h 4964806"/>
                    <a:gd name="connsiteX3" fmla="*/ 0 w 2809272"/>
                    <a:gd name="connsiteY3" fmla="*/ 4732986 h 4964806"/>
                    <a:gd name="connsiteX4" fmla="*/ 2809272 w 2809272"/>
                    <a:gd name="connsiteY4" fmla="*/ 0 h 4964806"/>
                    <a:gd name="connsiteX0" fmla="*/ 2819575 w 2819575"/>
                    <a:gd name="connsiteY0" fmla="*/ 0 h 4964806"/>
                    <a:gd name="connsiteX1" fmla="*/ 2819575 w 2819575"/>
                    <a:gd name="connsiteY1" fmla="*/ 166989 h 4964806"/>
                    <a:gd name="connsiteX2" fmla="*/ 10303 w 2819575"/>
                    <a:gd name="connsiteY2" fmla="*/ 4964806 h 4964806"/>
                    <a:gd name="connsiteX3" fmla="*/ 0 w 2819575"/>
                    <a:gd name="connsiteY3" fmla="*/ 4763896 h 4964806"/>
                    <a:gd name="connsiteX4" fmla="*/ 2819575 w 2819575"/>
                    <a:gd name="connsiteY4" fmla="*/ 0 h 4964806"/>
                    <a:gd name="connsiteX0" fmla="*/ 2819575 w 2819575"/>
                    <a:gd name="connsiteY0" fmla="*/ 0 h 4962230"/>
                    <a:gd name="connsiteX1" fmla="*/ 2819575 w 2819575"/>
                    <a:gd name="connsiteY1" fmla="*/ 166989 h 4962230"/>
                    <a:gd name="connsiteX2" fmla="*/ 5152 w 2819575"/>
                    <a:gd name="connsiteY2" fmla="*/ 4962230 h 4962230"/>
                    <a:gd name="connsiteX3" fmla="*/ 0 w 2819575"/>
                    <a:gd name="connsiteY3" fmla="*/ 4763896 h 4962230"/>
                    <a:gd name="connsiteX4" fmla="*/ 2819575 w 2819575"/>
                    <a:gd name="connsiteY4" fmla="*/ 0 h 4962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19575" h="4962230">
                      <a:moveTo>
                        <a:pt x="2819575" y="0"/>
                      </a:moveTo>
                      <a:lnTo>
                        <a:pt x="2819575" y="166989"/>
                      </a:lnTo>
                      <a:lnTo>
                        <a:pt x="5152" y="4962230"/>
                      </a:lnTo>
                      <a:lnTo>
                        <a:pt x="0" y="4763896"/>
                      </a:lnTo>
                      <a:lnTo>
                        <a:pt x="281957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3515265" y="1478839"/>
                <a:ext cx="2115108" cy="41983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6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Source Reduction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004243" y="1710852"/>
                <a:ext cx="3137151" cy="3137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0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Reduce the volume of food waste generated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392273" y="2020204"/>
                <a:ext cx="2362824" cy="41983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6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Feed Hungry People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453379" y="2263266"/>
                <a:ext cx="4240610" cy="3159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0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Donate extra food to food banks, soup kitchens and shelters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749121" y="2559361"/>
                <a:ext cx="1649126" cy="41983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6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Feed Animals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369753" y="2844407"/>
                <a:ext cx="2406130" cy="3137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0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Divert food scraps to animal feed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669437" y="3133872"/>
                <a:ext cx="1806764" cy="41983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6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Industrial Uses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13377" y="3385773"/>
                <a:ext cx="2920616" cy="49054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0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Provide food scraps for rendering, digestion and fuel conversion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820145" y="3909462"/>
                <a:ext cx="1507080" cy="41983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6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Composting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653847" y="4192298"/>
                <a:ext cx="1839676" cy="50822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0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Create a nutrient-rich </a:t>
                </a:r>
                <a:br>
                  <a:rPr lang="en-US" sz="10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</a:br>
                <a:r>
                  <a:rPr lang="en-US" sz="10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soil amendment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837468" y="4609923"/>
                <a:ext cx="1472434" cy="7115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6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Landfill/</a:t>
                </a:r>
                <a:br>
                  <a:rPr lang="en-US" sz="16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</a:br>
                <a:r>
                  <a:rPr lang="en-US" sz="16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Incineration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808019" y="5155709"/>
                <a:ext cx="1531331" cy="50601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0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Last resort </a:t>
                </a:r>
                <a:br>
                  <a:rPr lang="en-US" sz="10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</a:br>
                <a:r>
                  <a:rPr lang="en-US" sz="10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for disposal</a:t>
                </a:r>
              </a:p>
            </p:txBody>
          </p:sp>
        </p:grpSp>
        <p:sp>
          <p:nvSpPr>
            <p:cNvPr id="36" name="Right Brace 35"/>
            <p:cNvSpPr/>
            <p:nvPr/>
          </p:nvSpPr>
          <p:spPr>
            <a:xfrm rot="2195483">
              <a:off x="4706136" y="2151338"/>
              <a:ext cx="446135" cy="16642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ight Brace 36"/>
            <p:cNvSpPr/>
            <p:nvPr/>
          </p:nvSpPr>
          <p:spPr>
            <a:xfrm rot="2211012">
              <a:off x="3775763" y="3642449"/>
              <a:ext cx="473125" cy="1213215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Right Brace 37"/>
            <p:cNvSpPr/>
            <p:nvPr/>
          </p:nvSpPr>
          <p:spPr>
            <a:xfrm rot="2184974">
              <a:off x="5436462" y="1862326"/>
              <a:ext cx="474713" cy="406522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15548" y="4245881"/>
              <a:ext cx="1343166" cy="3684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6"/>
                  </a:solidFill>
                </a:rPr>
                <a:t>Disposal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01488" y="2988203"/>
              <a:ext cx="1501932" cy="369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6"/>
                  </a:solidFill>
                </a:rPr>
                <a:t>Recycling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52455" y="2044944"/>
              <a:ext cx="1560675" cy="3684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6"/>
                  </a:solidFill>
                </a:rPr>
                <a:t>Donation</a:t>
              </a:r>
            </a:p>
          </p:txBody>
        </p:sp>
      </p:grpSp>
      <p:sp>
        <p:nvSpPr>
          <p:cNvPr id="88067" name="TextBox 62"/>
          <p:cNvSpPr txBox="1">
            <a:spLocks noChangeArrowheads="1"/>
          </p:cNvSpPr>
          <p:nvPr/>
        </p:nvSpPr>
        <p:spPr bwMode="auto">
          <a:xfrm>
            <a:off x="2339975" y="4632326"/>
            <a:ext cx="22812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U.S. EPA Food Waste Hierarchy</a:t>
            </a:r>
          </a:p>
        </p:txBody>
      </p:sp>
      <p:grpSp>
        <p:nvGrpSpPr>
          <p:cNvPr id="10244" name="Group 10243"/>
          <p:cNvGrpSpPr>
            <a:grpSpLocks/>
          </p:cNvGrpSpPr>
          <p:nvPr/>
        </p:nvGrpSpPr>
        <p:grpSpPr bwMode="auto">
          <a:xfrm>
            <a:off x="4359276" y="1501776"/>
            <a:ext cx="6172481" cy="1344613"/>
            <a:chOff x="2835695" y="1501613"/>
            <a:chExt cx="6171781" cy="1344684"/>
          </a:xfrm>
        </p:grpSpPr>
        <p:cxnSp>
          <p:nvCxnSpPr>
            <p:cNvPr id="10243" name="Straight Connector 10242"/>
            <p:cNvCxnSpPr/>
            <p:nvPr/>
          </p:nvCxnSpPr>
          <p:spPr>
            <a:xfrm flipV="1">
              <a:off x="4821433" y="1801667"/>
              <a:ext cx="642864" cy="3238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Donut 32"/>
            <p:cNvSpPr/>
            <p:nvPr/>
          </p:nvSpPr>
          <p:spPr>
            <a:xfrm>
              <a:off x="2835695" y="2042980"/>
              <a:ext cx="2565109" cy="80331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072" name="TextBox 10239"/>
            <p:cNvSpPr txBox="1">
              <a:spLocks noChangeArrowheads="1"/>
            </p:cNvSpPr>
            <p:nvPr/>
          </p:nvSpPr>
          <p:spPr bwMode="auto">
            <a:xfrm>
              <a:off x="5441777" y="1501613"/>
              <a:ext cx="3565699" cy="461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Prevention of Food Waste</a:t>
              </a:r>
            </a:p>
          </p:txBody>
        </p:sp>
      </p:grpSp>
      <p:sp>
        <p:nvSpPr>
          <p:cNvPr id="88069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E4C3DA91-6D4F-456B-81EB-5C0C0971BE13}" type="slidenum">
              <a:rPr lang="en-US" b="1">
                <a:solidFill>
                  <a:srgbClr val="A6A6A6"/>
                </a:solidFill>
                <a:ea typeface="MS PGothic" pitchFamily="34" charset="-128"/>
              </a:rPr>
              <a:pPr algn="r" defTabSz="457200"/>
              <a:t>32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>
          <a:xfrm>
            <a:off x="2171701" y="881061"/>
            <a:ext cx="7239000" cy="731837"/>
          </a:xfrm>
        </p:spPr>
        <p:txBody>
          <a:bodyPr/>
          <a:lstStyle/>
          <a:p>
            <a:r>
              <a:rPr lang="en-US" dirty="0"/>
              <a:t>U.S. Food Waste Partnerships</a:t>
            </a: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1828800" y="1912938"/>
            <a:ext cx="4191000" cy="41449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Collaboration across the supply chain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Benchmarking global initiatives—driving best practices.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linkages forming between industry, NGO's, government and academia</a:t>
            </a:r>
          </a:p>
        </p:txBody>
      </p:sp>
      <p:pic>
        <p:nvPicPr>
          <p:cNvPr id="4" name="Picture 3" descr="R:\MH Files\Sustainability\Organizations Active\Food Waste Reduction Alliance\FWRA_logo-Color_F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0088" y="1905000"/>
            <a:ext cx="3225800" cy="806450"/>
          </a:xfrm>
          <a:prstGeom prst="rect">
            <a:avLst/>
          </a:prstGeom>
          <a:noFill/>
          <a:ln w="158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92164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25" y="3495676"/>
            <a:ext cx="213518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2564" y="5035550"/>
            <a:ext cx="37433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10" descr="USDA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9551" y="4495801"/>
            <a:ext cx="98266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7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E9A1B448-954E-4074-9725-A94351B6994C}" type="slidenum">
              <a:rPr lang="en-US" b="1">
                <a:solidFill>
                  <a:srgbClr val="A6A6A6"/>
                </a:solidFill>
                <a:ea typeface="MS PGothic" pitchFamily="34" charset="-128"/>
              </a:rPr>
              <a:pPr algn="r" defTabSz="457200"/>
              <a:t>33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  <p:pic>
        <p:nvPicPr>
          <p:cNvPr id="92168" name="Picture 4" descr="http://admin.csrwire.com/system/press_release_logos/32558/normal/AMERIPEN_tag_color_L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9519" y="2623930"/>
            <a:ext cx="2066925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9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3801" y="4584701"/>
            <a:ext cx="1985963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F3C7-66CD-4CC8-8C37-91A6B3B45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3EDFB-5782-4AFA-8113-302D2B65C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Food loss and food waste are serious problems affecting all regions of the world.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As the world’s population continues to grow more and more resources will be required to feed everyone.  Land, water, fuel, fertilizer, electricity,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Any food loss results in the waste of all upstream inputs, i.e. fuel, fertilizer, pesticides, water, electricity, labor.  These inputs have an impact on the environment.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Packaging can reduce food loss and food waste by protecting products, extending shelf life, and providing portion control.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The effects on the environment from packaging are minor compared to the effects caused by food loss, and the associated waste of upstream inputs.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More and better education of the public is needed to facilitate an understanding of the impact each step of the food production supply chain has on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322508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981200" y="1205558"/>
            <a:ext cx="7239000" cy="1286922"/>
          </a:xfrm>
        </p:spPr>
        <p:txBody>
          <a:bodyPr/>
          <a:lstStyle/>
          <a:p>
            <a:r>
              <a:rPr lang="en-US" dirty="0"/>
              <a:t>U.S. Retail and Consumer Food Waste</a:t>
            </a:r>
          </a:p>
        </p:txBody>
      </p:sp>
      <p:graphicFrame>
        <p:nvGraphicFramePr>
          <p:cNvPr id="2253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012839"/>
              </p:ext>
            </p:extLst>
          </p:nvPr>
        </p:nvGraphicFramePr>
        <p:xfrm>
          <a:off x="1331913" y="4070866"/>
          <a:ext cx="31496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3145809" imgH="2536156" progId="Excel.Chart.8">
                  <p:embed/>
                </p:oleObj>
              </mc:Choice>
              <mc:Fallback>
                <p:oleObj r:id="rId4" imgW="3145809" imgH="2536156" progId="Excel.Chart.8">
                  <p:embed/>
                  <p:pic>
                    <p:nvPicPr>
                      <p:cNvPr id="2253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070866"/>
                        <a:ext cx="3149600" cy="25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107030"/>
              </p:ext>
            </p:extLst>
          </p:nvPr>
        </p:nvGraphicFramePr>
        <p:xfrm>
          <a:off x="4398593" y="4136073"/>
          <a:ext cx="31496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6" imgW="3151905" imgH="2536156" progId="Excel.Chart.8">
                  <p:embed/>
                </p:oleObj>
              </mc:Choice>
              <mc:Fallback>
                <p:oleObj r:id="rId6" imgW="3151905" imgH="2536156" progId="Excel.Chart.8">
                  <p:embed/>
                  <p:pic>
                    <p:nvPicPr>
                      <p:cNvPr id="22531" name="Content Placeholder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593" y="4136073"/>
                        <a:ext cx="3149600" cy="25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Content Placeholder 3"/>
          <p:cNvGraphicFramePr>
            <a:graphicFrameLocks/>
          </p:cNvGraphicFramePr>
          <p:nvPr/>
        </p:nvGraphicFramePr>
        <p:xfrm>
          <a:off x="7340600" y="4151313"/>
          <a:ext cx="31496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8" imgW="3151905" imgH="2542252" progId="Excel.Chart.8">
                  <p:embed/>
                </p:oleObj>
              </mc:Choice>
              <mc:Fallback>
                <p:oleObj r:id="rId8" imgW="3151905" imgH="2542252" progId="Excel.Chart.8">
                  <p:embed/>
                  <p:pic>
                    <p:nvPicPr>
                      <p:cNvPr id="22532" name="Content Placeholder 3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00" y="4151313"/>
                        <a:ext cx="3149600" cy="25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1" y="6477000"/>
            <a:ext cx="203760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Source:  USDA (2014)</a:t>
            </a:r>
          </a:p>
        </p:txBody>
      </p:sp>
      <p:sp>
        <p:nvSpPr>
          <p:cNvPr id="22534" name="Rounded Rectangle 8"/>
          <p:cNvSpPr>
            <a:spLocks noChangeArrowheads="1"/>
          </p:cNvSpPr>
          <p:nvPr/>
        </p:nvSpPr>
        <p:spPr bwMode="auto">
          <a:xfrm>
            <a:off x="3611193" y="2741876"/>
            <a:ext cx="4724400" cy="736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31% of retail food supply goes uneaten, valued at $162 Billion</a:t>
            </a:r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1828801" y="3766741"/>
            <a:ext cx="2195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Weight of Food Loss</a:t>
            </a:r>
          </a:p>
        </p:txBody>
      </p:sp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4978401" y="3680351"/>
            <a:ext cx="28999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Economic Value of Food Loss</a:t>
            </a:r>
          </a:p>
        </p:txBody>
      </p:sp>
      <p:sp>
        <p:nvSpPr>
          <p:cNvPr id="22537" name="TextBox 11"/>
          <p:cNvSpPr txBox="1">
            <a:spLocks noChangeArrowheads="1"/>
          </p:cNvSpPr>
          <p:nvPr/>
        </p:nvSpPr>
        <p:spPr bwMode="auto">
          <a:xfrm>
            <a:off x="7645560" y="3727872"/>
            <a:ext cx="2839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Caloric Value of Food Loss</a:t>
            </a:r>
          </a:p>
        </p:txBody>
      </p:sp>
      <p:sp>
        <p:nvSpPr>
          <p:cNvPr id="22538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5C18A87C-E80F-42D9-8012-9147C81F44FA}" type="slidenum">
              <a:rPr lang="en-US" b="1">
                <a:solidFill>
                  <a:srgbClr val="A6A6A6"/>
                </a:solidFill>
                <a:ea typeface="MS PGothic" pitchFamily="34" charset="-128"/>
              </a:rPr>
              <a:pPr algn="r" defTabSz="457200"/>
              <a:t>4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9F4BA2F-4010-4CCA-94C6-25D089905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0"/>
            <a:ext cx="11575627" cy="762000"/>
          </a:xfrm>
        </p:spPr>
        <p:txBody>
          <a:bodyPr/>
          <a:lstStyle/>
          <a:p>
            <a:r>
              <a:rPr lang="en-US" sz="2400" dirty="0"/>
              <a:t>US Fresh Food Sales: Percentage Sold Packaged vs Wasted (%)</a:t>
            </a:r>
            <a:br>
              <a:rPr lang="en-US" sz="2400" dirty="0"/>
            </a:br>
            <a:r>
              <a:rPr lang="en-US" sz="1800" b="0" i="1" u="none" strike="noStrike" baseline="0" dirty="0">
                <a:solidFill>
                  <a:srgbClr val="221E1F"/>
                </a:solidFill>
                <a:latin typeface="Open Sans Light" panose="020B0306030504020204" pitchFamily="34" charset="0"/>
              </a:rPr>
              <a:t>Euromonitor International, 2017 &amp; </a:t>
            </a:r>
            <a:r>
              <a:rPr lang="en-US" sz="1800" b="0" i="1" u="none" strike="noStrike" baseline="0" dirty="0" err="1">
                <a:solidFill>
                  <a:srgbClr val="221E1F"/>
                </a:solidFill>
                <a:latin typeface="Open Sans Light" panose="020B0306030504020204" pitchFamily="34" charset="0"/>
              </a:rPr>
              <a:t>ReFED</a:t>
            </a:r>
            <a:r>
              <a:rPr lang="en-US" sz="1800" b="0" i="1" u="none" strike="noStrike" baseline="0" dirty="0">
                <a:solidFill>
                  <a:srgbClr val="221E1F"/>
                </a:solidFill>
                <a:latin typeface="Open Sans Light" panose="020B0306030504020204" pitchFamily="34" charset="0"/>
              </a:rPr>
              <a:t> 2016 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3CB195-CDFA-40E5-9F4E-24F0D6565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150" y="2654408"/>
            <a:ext cx="11576050" cy="3682784"/>
          </a:xfrm>
          <a:noFill/>
        </p:spPr>
      </p:pic>
    </p:spTree>
    <p:extLst>
      <p:ext uri="{BB962C8B-B14F-4D97-AF65-F5344CB8AC3E}">
        <p14:creationId xmlns:p14="http://schemas.microsoft.com/office/powerpoint/2010/main" val="208234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929829" y="1127749"/>
            <a:ext cx="7239000" cy="731837"/>
          </a:xfrm>
        </p:spPr>
        <p:txBody>
          <a:bodyPr/>
          <a:lstStyle/>
          <a:p>
            <a:r>
              <a:rPr lang="en-US" dirty="0"/>
              <a:t>Consumer Food Waste Causes</a:t>
            </a:r>
          </a:p>
        </p:txBody>
      </p:sp>
      <p:graphicFrame>
        <p:nvGraphicFramePr>
          <p:cNvPr id="3072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785744"/>
              </p:ext>
            </p:extLst>
          </p:nvPr>
        </p:nvGraphicFramePr>
        <p:xfrm>
          <a:off x="-426720" y="2003425"/>
          <a:ext cx="8331200" cy="424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4" imgW="8327858" imgH="4243184" progId="Excel.Chart.8">
                  <p:embed/>
                </p:oleObj>
              </mc:Choice>
              <mc:Fallback>
                <p:oleObj r:id="rId4" imgW="8327858" imgH="4243184" progId="Excel.Chart.8">
                  <p:embed/>
                  <p:pic>
                    <p:nvPicPr>
                      <p:cNvPr id="30722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26720" y="2003425"/>
                        <a:ext cx="8331200" cy="424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1" y="6477000"/>
            <a:ext cx="206165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Source:  WRAP (2013)</a:t>
            </a:r>
          </a:p>
        </p:txBody>
      </p:sp>
      <p:sp>
        <p:nvSpPr>
          <p:cNvPr id="30725" name="Rounded Rectangle 7"/>
          <p:cNvSpPr>
            <a:spLocks noChangeArrowheads="1"/>
          </p:cNvSpPr>
          <p:nvPr/>
        </p:nvSpPr>
        <p:spPr bwMode="auto">
          <a:xfrm>
            <a:off x="6579484" y="2448825"/>
            <a:ext cx="5029200" cy="8445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Shelf life of perishable foods is responsible for over 50% of loss</a:t>
            </a:r>
          </a:p>
        </p:txBody>
      </p:sp>
      <p:sp>
        <p:nvSpPr>
          <p:cNvPr id="30726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1F76F3C4-5DA5-4E9A-8605-9A7C0A098E7E}" type="slidenum">
              <a:rPr lang="en-US" b="1">
                <a:solidFill>
                  <a:srgbClr val="A6A6A6"/>
                </a:solidFill>
                <a:ea typeface="MS PGothic" pitchFamily="34" charset="-128"/>
              </a:rPr>
              <a:pPr algn="r" defTabSz="457200"/>
              <a:t>6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2019301" y="1148556"/>
            <a:ext cx="7239000" cy="731837"/>
          </a:xfrm>
        </p:spPr>
        <p:txBody>
          <a:bodyPr/>
          <a:lstStyle/>
          <a:p>
            <a:r>
              <a:rPr lang="en-US" dirty="0"/>
              <a:t>Impacts of Food in the Supply Chain</a:t>
            </a:r>
          </a:p>
        </p:txBody>
      </p:sp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6874668" y="1739900"/>
            <a:ext cx="3924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Greenhouse Gas Contributions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U.S. Poultry Supply Chain</a:t>
            </a:r>
          </a:p>
        </p:txBody>
      </p:sp>
      <p:sp>
        <p:nvSpPr>
          <p:cNvPr id="24579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9B28CE62-5C9E-45AB-A3CE-72E1AF49BE56}" type="slidenum">
              <a:rPr lang="en-US" b="1">
                <a:solidFill>
                  <a:srgbClr val="A6A6A6"/>
                </a:solidFill>
                <a:ea typeface="MS PGothic" pitchFamily="34" charset="-128"/>
              </a:rPr>
              <a:pPr algn="r" defTabSz="457200"/>
              <a:t>7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1637" y="2557464"/>
            <a:ext cx="6710363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"/>
          <p:cNvSpPr txBox="1"/>
          <p:nvPr/>
        </p:nvSpPr>
        <p:spPr>
          <a:xfrm>
            <a:off x="1819276" y="6423026"/>
            <a:ext cx="3819525" cy="303213"/>
          </a:xfrm>
          <a:prstGeom prst="rect">
            <a:avLst/>
          </a:prstGeom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Source: AMERIPEN Value of Packaging (2013)</a:t>
            </a:r>
          </a:p>
        </p:txBody>
      </p:sp>
      <p:sp>
        <p:nvSpPr>
          <p:cNvPr id="24582" name="Rounded Rectangle 8"/>
          <p:cNvSpPr>
            <a:spLocks noChangeArrowheads="1"/>
          </p:cNvSpPr>
          <p:nvPr/>
        </p:nvSpPr>
        <p:spPr bwMode="auto">
          <a:xfrm>
            <a:off x="2133600" y="2447925"/>
            <a:ext cx="2667000" cy="289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rial" charset="0"/>
              </a:rPr>
              <a:t>Overall food waste environmental impact can be significant, and occurs after resources have been invested</a:t>
            </a:r>
          </a:p>
        </p:txBody>
      </p:sp>
    </p:spTree>
    <p:extLst>
      <p:ext uri="{BB962C8B-B14F-4D97-AF65-F5344CB8AC3E}">
        <p14:creationId xmlns:p14="http://schemas.microsoft.com/office/powerpoint/2010/main" val="117332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90801" y="1447800"/>
            <a:ext cx="3440113" cy="4343400"/>
          </a:xfrm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096000" y="3964968"/>
            <a:ext cx="5562600" cy="1112838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Food Science and Shelf Life</a:t>
            </a:r>
          </a:p>
        </p:txBody>
      </p:sp>
      <p:sp>
        <p:nvSpPr>
          <p:cNvPr id="34819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482FEA45-78F5-49EB-8D37-520721D13A6A}" type="slidenum">
              <a:rPr lang="en-US" b="1">
                <a:solidFill>
                  <a:srgbClr val="A6A6A6"/>
                </a:solidFill>
                <a:ea typeface="MS PGothic" pitchFamily="34" charset="-128"/>
              </a:rPr>
              <a:pPr algn="r" defTabSz="457200"/>
              <a:t>8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2011680" y="1015525"/>
            <a:ext cx="7239000" cy="731837"/>
          </a:xfrm>
        </p:spPr>
        <p:txBody>
          <a:bodyPr/>
          <a:lstStyle/>
          <a:p>
            <a:r>
              <a:rPr lang="en-US" dirty="0"/>
              <a:t>What is Food Science?</a:t>
            </a:r>
          </a:p>
        </p:txBody>
      </p:sp>
      <p:sp>
        <p:nvSpPr>
          <p:cNvPr id="36866" name="Rectangle 3"/>
          <p:cNvSpPr>
            <a:spLocks noGrp="1"/>
          </p:cNvSpPr>
          <p:nvPr>
            <p:ph idx="1"/>
          </p:nvPr>
        </p:nvSpPr>
        <p:spPr>
          <a:xfrm>
            <a:off x="3192339" y="1822781"/>
            <a:ext cx="5334000" cy="2362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The study of all aspects of food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Raw production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Handling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Processing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Packaging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Distribution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Final consumption</a:t>
            </a:r>
          </a:p>
          <a:p>
            <a:pPr>
              <a:buFont typeface="Arial" charset="0"/>
              <a:buNone/>
            </a:pPr>
            <a:endParaRPr lang="en-US" dirty="0"/>
          </a:p>
        </p:txBody>
      </p:sp>
      <p:sp>
        <p:nvSpPr>
          <p:cNvPr id="36867" name="Slide Number Placeholder 4"/>
          <p:cNvSpPr txBox="1">
            <a:spLocks/>
          </p:cNvSpPr>
          <p:nvPr/>
        </p:nvSpPr>
        <p:spPr bwMode="auto">
          <a:xfrm>
            <a:off x="9623426" y="6359526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6844ABBC-0B46-4049-9C1E-D3CE40EB717C}" type="slidenum">
              <a:rPr lang="en-US" b="1">
                <a:solidFill>
                  <a:srgbClr val="A6A6A6"/>
                </a:solidFill>
                <a:ea typeface="MS PGothic" pitchFamily="34" charset="-128"/>
              </a:rPr>
              <a:pPr algn="r" defTabSz="457200"/>
              <a:t>9</a:t>
            </a:fld>
            <a:endParaRPr lang="en-US" b="1">
              <a:solidFill>
                <a:srgbClr val="A6A6A6"/>
              </a:solidFill>
              <a:ea typeface="MS PGothic" pitchFamily="34" charset="-128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3163" y="4473576"/>
            <a:ext cx="6615113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-curves-extension" id="{5BE2EFD4-424B-464E-B590-58CA2D08849B}" vid="{E8A56718-4159-034E-BCAD-1DE286D25A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6325</TotalTime>
  <Words>1418</Words>
  <Application>Microsoft Office PowerPoint</Application>
  <PresentationFormat>Widescreen</PresentationFormat>
  <Paragraphs>299</Paragraphs>
  <Slides>34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Open Sans Light</vt:lpstr>
      <vt:lpstr>Times New Roman</vt:lpstr>
      <vt:lpstr>Verdana</vt:lpstr>
      <vt:lpstr>Default Design</vt:lpstr>
      <vt:lpstr>Microsoft Excel Chart</vt:lpstr>
      <vt:lpstr>The Role of Packaging in Food Sustainability</vt:lpstr>
      <vt:lpstr>Outline</vt:lpstr>
      <vt:lpstr>Estimates of Global Food Waste</vt:lpstr>
      <vt:lpstr>U.S. Retail and Consumer Food Waste</vt:lpstr>
      <vt:lpstr>US Fresh Food Sales: Percentage Sold Packaged vs Wasted (%) Euromonitor International, 2017 &amp; ReFED 2016 </vt:lpstr>
      <vt:lpstr>Consumer Food Waste Causes</vt:lpstr>
      <vt:lpstr>Impacts of Food in the Supply Chain</vt:lpstr>
      <vt:lpstr>Food Science and Shelf Life</vt:lpstr>
      <vt:lpstr>What is Food Science?</vt:lpstr>
      <vt:lpstr>What Determines Shelf Life?</vt:lpstr>
      <vt:lpstr>How Do We Extend Shelf Life?</vt:lpstr>
      <vt:lpstr>How Do We Extend Shelf Life?</vt:lpstr>
      <vt:lpstr>How Do We Extend Shelf Life?</vt:lpstr>
      <vt:lpstr>How Do We Extend Shelf Life Through Packaging?</vt:lpstr>
      <vt:lpstr>How Do We Extend Shelf Life Through Packaging?</vt:lpstr>
      <vt:lpstr>How Do We Extend Shelf Life Through Packaging?</vt:lpstr>
      <vt:lpstr>Fresh Red Meat</vt:lpstr>
      <vt:lpstr>Fresh Red Meat Barrier Bag</vt:lpstr>
      <vt:lpstr>Fresh Poultry Packaging</vt:lpstr>
      <vt:lpstr>Fresh Poultry Packaging Bags</vt:lpstr>
      <vt:lpstr>Smoked and Processed Meats Ribs Example</vt:lpstr>
      <vt:lpstr>Smoked and Processed Meats Sliced Pepperoni Example</vt:lpstr>
      <vt:lpstr>Fresh Produce</vt:lpstr>
      <vt:lpstr>Fresh Seafood</vt:lpstr>
      <vt:lpstr>Food Science and Shelf Life Summary</vt:lpstr>
      <vt:lpstr>PowerPoint Presentation</vt:lpstr>
      <vt:lpstr>U.S Consumers Attitudes and Behaviors</vt:lpstr>
      <vt:lpstr>Consumer Packaging Preference</vt:lpstr>
      <vt:lpstr>Consumer Packaging Preference</vt:lpstr>
      <vt:lpstr>Likelihood to Reduce Waste</vt:lpstr>
      <vt:lpstr>PowerPoint Presentation</vt:lpstr>
      <vt:lpstr>Working the Top of the Pyramid</vt:lpstr>
      <vt:lpstr>U.S. Food Waste Partnerships</vt:lpstr>
      <vt:lpstr>Conclusions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Packaging in Food Sustainability</dc:title>
  <dc:creator>Daniel Lee McKamy</dc:creator>
  <cp:lastModifiedBy>Pride, Nathalie</cp:lastModifiedBy>
  <cp:revision>3</cp:revision>
  <dcterms:created xsi:type="dcterms:W3CDTF">2021-08-05T12:55:05Z</dcterms:created>
  <dcterms:modified xsi:type="dcterms:W3CDTF">2022-09-28T12:44:21Z</dcterms:modified>
</cp:coreProperties>
</file>