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02" r:id="rId2"/>
    <p:sldId id="290" r:id="rId3"/>
    <p:sldId id="260" r:id="rId4"/>
    <p:sldId id="301" r:id="rId5"/>
    <p:sldId id="296" r:id="rId6"/>
    <p:sldId id="294" r:id="rId7"/>
    <p:sldId id="303" r:id="rId8"/>
    <p:sldId id="299" r:id="rId9"/>
    <p:sldId id="304" r:id="rId10"/>
    <p:sldId id="305" r:id="rId11"/>
    <p:sldId id="298" r:id="rId12"/>
    <p:sldId id="306" r:id="rId13"/>
    <p:sldId id="30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dan, Laura" initials="JL" lastIdx="1" clrIdx="0">
    <p:extLst>
      <p:ext uri="{19B8F6BF-5375-455C-9EA6-DF929625EA0E}">
        <p15:presenceInfo xmlns:p15="http://schemas.microsoft.com/office/powerpoint/2012/main" userId="S::ljordan@scda.sc.gov::47c2a501-655e-4364-9eb4-93bf8f6ca6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FAF0E7"/>
    <a:srgbClr val="A7BDB1"/>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314" autoAdjust="0"/>
  </p:normalViewPr>
  <p:slideViewPr>
    <p:cSldViewPr snapToGrid="0">
      <p:cViewPr varScale="1">
        <p:scale>
          <a:sx n="95" d="100"/>
          <a:sy n="95"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CEEEB-D733-4242-84E2-A6188AFB5B0D}" type="datetimeFigureOut">
              <a:rPr lang="en-US" smtClean="0"/>
              <a:t>11/13/2023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47ED0-D397-47BA-A2F5-CC4E5FDA7B73}" type="slidenum">
              <a:rPr lang="en-US" smtClean="0"/>
              <a:t>‹#›</a:t>
            </a:fld>
            <a:endParaRPr lang="en-US"/>
          </a:p>
        </p:txBody>
      </p:sp>
    </p:spTree>
    <p:extLst>
      <p:ext uri="{BB962C8B-B14F-4D97-AF65-F5344CB8AC3E}">
        <p14:creationId xmlns:p14="http://schemas.microsoft.com/office/powerpoint/2010/main" val="277700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2010 - $37 billion dollars </a:t>
            </a:r>
          </a:p>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3</a:t>
            </a:fld>
            <a:endParaRPr lang="en-US"/>
          </a:p>
        </p:txBody>
      </p:sp>
    </p:spTree>
    <p:extLst>
      <p:ext uri="{BB962C8B-B14F-4D97-AF65-F5344CB8AC3E}">
        <p14:creationId xmlns:p14="http://schemas.microsoft.com/office/powerpoint/2010/main" val="3705126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12</a:t>
            </a:fld>
            <a:endParaRPr lang="en-US"/>
          </a:p>
        </p:txBody>
      </p:sp>
    </p:spTree>
    <p:extLst>
      <p:ext uri="{BB962C8B-B14F-4D97-AF65-F5344CB8AC3E}">
        <p14:creationId xmlns:p14="http://schemas.microsoft.com/office/powerpoint/2010/main" val="241852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2010 - $37 billion dollars </a:t>
            </a:r>
          </a:p>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13</a:t>
            </a:fld>
            <a:endParaRPr lang="en-US"/>
          </a:p>
        </p:txBody>
      </p:sp>
    </p:spTree>
    <p:extLst>
      <p:ext uri="{BB962C8B-B14F-4D97-AF65-F5344CB8AC3E}">
        <p14:creationId xmlns:p14="http://schemas.microsoft.com/office/powerpoint/2010/main" val="49907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2010 - $37 billion dollars </a:t>
            </a:r>
          </a:p>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4</a:t>
            </a:fld>
            <a:endParaRPr lang="en-US"/>
          </a:p>
        </p:txBody>
      </p:sp>
    </p:spTree>
    <p:extLst>
      <p:ext uri="{BB962C8B-B14F-4D97-AF65-F5344CB8AC3E}">
        <p14:creationId xmlns:p14="http://schemas.microsoft.com/office/powerpoint/2010/main" val="176937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2010 - $37 billion dollars </a:t>
            </a:r>
          </a:p>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5</a:t>
            </a:fld>
            <a:endParaRPr lang="en-US"/>
          </a:p>
        </p:txBody>
      </p:sp>
    </p:spTree>
    <p:extLst>
      <p:ext uri="{BB962C8B-B14F-4D97-AF65-F5344CB8AC3E}">
        <p14:creationId xmlns:p14="http://schemas.microsoft.com/office/powerpoint/2010/main" val="1327594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6</a:t>
            </a:fld>
            <a:endParaRPr lang="en-US"/>
          </a:p>
        </p:txBody>
      </p:sp>
    </p:spTree>
    <p:extLst>
      <p:ext uri="{BB962C8B-B14F-4D97-AF65-F5344CB8AC3E}">
        <p14:creationId xmlns:p14="http://schemas.microsoft.com/office/powerpoint/2010/main" val="295572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7</a:t>
            </a:fld>
            <a:endParaRPr lang="en-US"/>
          </a:p>
        </p:txBody>
      </p:sp>
    </p:spTree>
    <p:extLst>
      <p:ext uri="{BB962C8B-B14F-4D97-AF65-F5344CB8AC3E}">
        <p14:creationId xmlns:p14="http://schemas.microsoft.com/office/powerpoint/2010/main" val="414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8</a:t>
            </a:fld>
            <a:endParaRPr lang="en-US"/>
          </a:p>
        </p:txBody>
      </p:sp>
    </p:spTree>
    <p:extLst>
      <p:ext uri="{BB962C8B-B14F-4D97-AF65-F5344CB8AC3E}">
        <p14:creationId xmlns:p14="http://schemas.microsoft.com/office/powerpoint/2010/main" val="3599187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9</a:t>
            </a:fld>
            <a:endParaRPr lang="en-US"/>
          </a:p>
        </p:txBody>
      </p:sp>
    </p:spTree>
    <p:extLst>
      <p:ext uri="{BB962C8B-B14F-4D97-AF65-F5344CB8AC3E}">
        <p14:creationId xmlns:p14="http://schemas.microsoft.com/office/powerpoint/2010/main" val="27543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10</a:t>
            </a:fld>
            <a:endParaRPr lang="en-US"/>
          </a:p>
        </p:txBody>
      </p:sp>
    </p:spTree>
    <p:extLst>
      <p:ext uri="{BB962C8B-B14F-4D97-AF65-F5344CB8AC3E}">
        <p14:creationId xmlns:p14="http://schemas.microsoft.com/office/powerpoint/2010/main" val="426029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47ED0-D397-47BA-A2F5-CC4E5FDA7B73}" type="slidenum">
              <a:rPr lang="en-US" smtClean="0"/>
              <a:t>11</a:t>
            </a:fld>
            <a:endParaRPr lang="en-US"/>
          </a:p>
        </p:txBody>
      </p:sp>
    </p:spTree>
    <p:extLst>
      <p:ext uri="{BB962C8B-B14F-4D97-AF65-F5344CB8AC3E}">
        <p14:creationId xmlns:p14="http://schemas.microsoft.com/office/powerpoint/2010/main" val="1417055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7326-79C2-422A-846D-319F14D2CD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FD71F5-6588-4657-A995-5C9C19104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AA245E-3D43-499E-B868-BE47A7C68D75}"/>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5" name="Footer Placeholder 4">
            <a:extLst>
              <a:ext uri="{FF2B5EF4-FFF2-40B4-BE49-F238E27FC236}">
                <a16:creationId xmlns:a16="http://schemas.microsoft.com/office/drawing/2014/main" id="{DC8596EC-1E60-4C13-9692-9B9F6FD08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B934B-9A23-4A21-8D99-1F2811442085}"/>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3136013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7063-7C12-4553-BF2A-1275003A02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10F6E9-71B2-4AF2-88B1-A545D339C2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E4BBD-22D1-4EC5-85DC-48C401285347}"/>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5" name="Footer Placeholder 4">
            <a:extLst>
              <a:ext uri="{FF2B5EF4-FFF2-40B4-BE49-F238E27FC236}">
                <a16:creationId xmlns:a16="http://schemas.microsoft.com/office/drawing/2014/main" id="{876CC984-D7AA-4456-BB44-81E4D699F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D9423-BB7E-4084-A7A1-AB6B1E72C0A9}"/>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1169142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478262-48F7-40A1-9505-3ED6DB09F4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B46B4A-41BE-4E8A-965C-4B476F1CD2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06C3EA-BD9A-445A-BE07-D40F69665AFC}"/>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5" name="Footer Placeholder 4">
            <a:extLst>
              <a:ext uri="{FF2B5EF4-FFF2-40B4-BE49-F238E27FC236}">
                <a16:creationId xmlns:a16="http://schemas.microsoft.com/office/drawing/2014/main" id="{19A0EFDD-1941-4712-B310-5ADA01D9B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6159A1-B804-4613-9FCF-7DAE04C58CD8}"/>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284663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93EB-FCA7-40FD-842D-B2CA462F08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B1A836-DAC5-4EF6-9C70-CD47883DDF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6A68A-25F2-4051-A6BE-DF07F2A0E151}"/>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5" name="Footer Placeholder 4">
            <a:extLst>
              <a:ext uri="{FF2B5EF4-FFF2-40B4-BE49-F238E27FC236}">
                <a16:creationId xmlns:a16="http://schemas.microsoft.com/office/drawing/2014/main" id="{36D95056-66A8-4E27-816A-DCEC2A879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73E7B-04CD-4D42-9F9B-EACB8CD87205}"/>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137870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7B75-632F-400E-A5C2-C1A08DC667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43DFF3-7D59-4DA8-94DC-55CD0EC43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5FFCA4-035B-476D-9187-21E1A62706EC}"/>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5" name="Footer Placeholder 4">
            <a:extLst>
              <a:ext uri="{FF2B5EF4-FFF2-40B4-BE49-F238E27FC236}">
                <a16:creationId xmlns:a16="http://schemas.microsoft.com/office/drawing/2014/main" id="{BF69E7FE-10A9-4926-AAE3-80EA63285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21C0B-92BB-4686-B921-68B58175273E}"/>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4258230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28970-B205-45E0-A9D9-E48450CF7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AED3B4-12F6-481C-AD42-87125FA797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5AD106-D91E-4EF4-87BA-C119548912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F0722-F864-4008-ADA1-4D6A50011151}"/>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6" name="Footer Placeholder 5">
            <a:extLst>
              <a:ext uri="{FF2B5EF4-FFF2-40B4-BE49-F238E27FC236}">
                <a16:creationId xmlns:a16="http://schemas.microsoft.com/office/drawing/2014/main" id="{BEEA31F0-CF98-495A-BFD1-EC8B6DD08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7DB5C-1814-4AB6-A5E9-277BCD948D29}"/>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42696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D144C-65D3-43DD-8ABF-EBEB1DB11B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F3A9C3-3DCC-4683-B5B5-B684699828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0A78E0-849D-428D-B125-9573A1E65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A1E4FA-143C-48F8-AC57-8D86055E4B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32913D-095B-4503-A93D-2B85DA72C2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467AF-827E-4446-994D-A788CC54B4A0}"/>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8" name="Footer Placeholder 7">
            <a:extLst>
              <a:ext uri="{FF2B5EF4-FFF2-40B4-BE49-F238E27FC236}">
                <a16:creationId xmlns:a16="http://schemas.microsoft.com/office/drawing/2014/main" id="{5206D01E-4AE0-4A03-9CBC-D9E98767EB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86A495-6686-4BA3-B4F5-29A7B7BE3912}"/>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2089353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EC85C-8752-4960-8855-70B2C6C514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DC0B7E-901E-4B38-A011-C2AD01975001}"/>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4" name="Footer Placeholder 3">
            <a:extLst>
              <a:ext uri="{FF2B5EF4-FFF2-40B4-BE49-F238E27FC236}">
                <a16:creationId xmlns:a16="http://schemas.microsoft.com/office/drawing/2014/main" id="{4F788900-EF95-42E8-89BA-B5D8A64AF6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FAE242-C913-4119-88B2-C4A5C5548DC5}"/>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170095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57AAD-9B48-4085-B1E8-27E3AE639DD3}"/>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3" name="Footer Placeholder 2">
            <a:extLst>
              <a:ext uri="{FF2B5EF4-FFF2-40B4-BE49-F238E27FC236}">
                <a16:creationId xmlns:a16="http://schemas.microsoft.com/office/drawing/2014/main" id="{63932BAE-9002-4C2D-AEB5-B37CEC3E89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F87743-3FF1-46CB-B2CE-074D14239C76}"/>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1160780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9973F-56A4-4D0F-B6CC-B0910C6171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34D0C5-C2AF-4E49-8D23-308CA24CD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3E48F2-5D1D-4D19-8739-B86E514181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4A6C24-D93F-4F9D-B3E4-CB2BD9529F51}"/>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6" name="Footer Placeholder 5">
            <a:extLst>
              <a:ext uri="{FF2B5EF4-FFF2-40B4-BE49-F238E27FC236}">
                <a16:creationId xmlns:a16="http://schemas.microsoft.com/office/drawing/2014/main" id="{BEB45AA8-C672-459B-B3D9-ED1A045B4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74B734-5E21-4B64-8102-5D3A249F9834}"/>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1767926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10C33-3323-4EC1-8409-1770B8527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D1A13E-4047-47E6-B9F3-79B3E8DAD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07105-2484-4541-9F3B-0BBDBB2DC5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8125B7-046E-46B3-88E1-494C6284662D}"/>
              </a:ext>
            </a:extLst>
          </p:cNvPr>
          <p:cNvSpPr>
            <a:spLocks noGrp="1"/>
          </p:cNvSpPr>
          <p:nvPr>
            <p:ph type="dt" sz="half" idx="10"/>
          </p:nvPr>
        </p:nvSpPr>
        <p:spPr/>
        <p:txBody>
          <a:bodyPr/>
          <a:lstStyle/>
          <a:p>
            <a:fld id="{D098E87B-9CA1-428C-B21D-46BAFAE7F574}" type="datetimeFigureOut">
              <a:rPr lang="en-US" smtClean="0"/>
              <a:t>11/13/2023</a:t>
            </a:fld>
            <a:endParaRPr lang="en-US"/>
          </a:p>
        </p:txBody>
      </p:sp>
      <p:sp>
        <p:nvSpPr>
          <p:cNvPr id="6" name="Footer Placeholder 5">
            <a:extLst>
              <a:ext uri="{FF2B5EF4-FFF2-40B4-BE49-F238E27FC236}">
                <a16:creationId xmlns:a16="http://schemas.microsoft.com/office/drawing/2014/main" id="{DC370DC4-AD6E-4C28-B0B2-A4877DBEA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C7A6E8-3A9B-4C87-BD74-5E6ACBE425D8}"/>
              </a:ext>
            </a:extLst>
          </p:cNvPr>
          <p:cNvSpPr>
            <a:spLocks noGrp="1"/>
          </p:cNvSpPr>
          <p:nvPr>
            <p:ph type="sldNum" sz="quarter" idx="12"/>
          </p:nvPr>
        </p:nvSpPr>
        <p:spPr/>
        <p:txBody>
          <a:bodyPr/>
          <a:lstStyle/>
          <a:p>
            <a:fld id="{20E61129-6F32-4B33-80E6-4A8A5BC7C720}" type="slidenum">
              <a:rPr lang="en-US" smtClean="0"/>
              <a:t>‹#›</a:t>
            </a:fld>
            <a:endParaRPr lang="en-US"/>
          </a:p>
        </p:txBody>
      </p:sp>
    </p:spTree>
    <p:extLst>
      <p:ext uri="{BB962C8B-B14F-4D97-AF65-F5344CB8AC3E}">
        <p14:creationId xmlns:p14="http://schemas.microsoft.com/office/powerpoint/2010/main" val="1941594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04335-2CBB-4203-B1A5-2E07D6D1DE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6503BF-4E34-4B42-9938-EC739C969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183BFD-A93F-4A73-8C69-AA2FED1C1B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98E87B-9CA1-428C-B21D-46BAFAE7F574}" type="datetimeFigureOut">
              <a:rPr lang="en-US" smtClean="0"/>
              <a:t>11/13/2023</a:t>
            </a:fld>
            <a:endParaRPr lang="en-US"/>
          </a:p>
        </p:txBody>
      </p:sp>
      <p:sp>
        <p:nvSpPr>
          <p:cNvPr id="5" name="Footer Placeholder 4">
            <a:extLst>
              <a:ext uri="{FF2B5EF4-FFF2-40B4-BE49-F238E27FC236}">
                <a16:creationId xmlns:a16="http://schemas.microsoft.com/office/drawing/2014/main" id="{E91A4C54-96CB-4AF4-9FAD-D5D0B0EC70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4765C4-BF4B-4CC0-ACC0-16109E244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61129-6F32-4B33-80E6-4A8A5BC7C720}" type="slidenum">
              <a:rPr lang="en-US" smtClean="0"/>
              <a:t>‹#›</a:t>
            </a:fld>
            <a:endParaRPr lang="en-US"/>
          </a:p>
        </p:txBody>
      </p:sp>
    </p:spTree>
    <p:extLst>
      <p:ext uri="{BB962C8B-B14F-4D97-AF65-F5344CB8AC3E}">
        <p14:creationId xmlns:p14="http://schemas.microsoft.com/office/powerpoint/2010/main" val="37812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rfsi@scda.sc.gov"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rfsi@scda.sc.gov"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92D143-8939-250D-346E-C6CF28B9C9BD}"/>
              </a:ext>
            </a:extLst>
          </p:cNvPr>
          <p:cNvPicPr>
            <a:picLocks noChangeAspect="1"/>
          </p:cNvPicPr>
          <p:nvPr/>
        </p:nvPicPr>
        <p:blipFill>
          <a:blip r:embed="rId2"/>
          <a:stretch>
            <a:fillRect/>
          </a:stretch>
        </p:blipFill>
        <p:spPr>
          <a:xfrm>
            <a:off x="3287486" y="469337"/>
            <a:ext cx="5617028" cy="5617028"/>
          </a:xfrm>
          <a:prstGeom prst="rect">
            <a:avLst/>
          </a:prstGeom>
        </p:spPr>
      </p:pic>
    </p:spTree>
    <p:extLst>
      <p:ext uri="{BB962C8B-B14F-4D97-AF65-F5344CB8AC3E}">
        <p14:creationId xmlns:p14="http://schemas.microsoft.com/office/powerpoint/2010/main" val="231571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E7D47-86E2-F7A1-5362-B4924257CFAD}"/>
              </a:ext>
            </a:extLst>
          </p:cNvPr>
          <p:cNvSpPr txBox="1"/>
          <p:nvPr/>
        </p:nvSpPr>
        <p:spPr>
          <a:xfrm>
            <a:off x="251209" y="161860"/>
            <a:ext cx="11314443" cy="584775"/>
          </a:xfrm>
          <a:prstGeom prst="rect">
            <a:avLst/>
          </a:prstGeom>
          <a:noFill/>
        </p:spPr>
        <p:txBody>
          <a:bodyPr wrap="square" rtlCol="0">
            <a:spAutoFit/>
          </a:bodyPr>
          <a:lstStyle/>
          <a:p>
            <a:r>
              <a:rPr lang="en-US" sz="3200" dirty="0">
                <a:solidFill>
                  <a:schemeClr val="accent6">
                    <a:lumMod val="50000"/>
                  </a:schemeClr>
                </a:solidFill>
              </a:rPr>
              <a:t>Examples of Infrastructure Grant Projects  </a:t>
            </a:r>
          </a:p>
        </p:txBody>
      </p:sp>
      <p:sp>
        <p:nvSpPr>
          <p:cNvPr id="3" name="TextBox 2">
            <a:extLst>
              <a:ext uri="{FF2B5EF4-FFF2-40B4-BE49-F238E27FC236}">
                <a16:creationId xmlns:a16="http://schemas.microsoft.com/office/drawing/2014/main" id="{A62BE674-87F8-9874-BBE6-3B1514086263}"/>
              </a:ext>
            </a:extLst>
          </p:cNvPr>
          <p:cNvSpPr txBox="1"/>
          <p:nvPr/>
        </p:nvSpPr>
        <p:spPr>
          <a:xfrm>
            <a:off x="626348" y="746635"/>
            <a:ext cx="9967965" cy="5201424"/>
          </a:xfrm>
          <a:prstGeom prst="rect">
            <a:avLst/>
          </a:prstGeom>
          <a:noFill/>
        </p:spPr>
        <p:txBody>
          <a:bodyPr wrap="square" rtlCol="0">
            <a:spAutoFit/>
          </a:bodyPr>
          <a:lstStyle/>
          <a:p>
            <a:pPr algn="l"/>
            <a:endParaRPr lang="en-US" sz="2000" i="0" dirty="0">
              <a:solidFill>
                <a:srgbClr val="464646"/>
              </a:solidFill>
              <a:effectLst/>
            </a:endParaRPr>
          </a:p>
          <a:p>
            <a:pPr algn="l">
              <a:buFont typeface="Arial" panose="020B0604020202020204" pitchFamily="34" charset="0"/>
              <a:buChar char="•"/>
            </a:pPr>
            <a:r>
              <a:rPr lang="en-US" sz="2400" i="0" dirty="0">
                <a:solidFill>
                  <a:srgbClr val="464646"/>
                </a:solidFill>
                <a:effectLst/>
              </a:rPr>
              <a:t>Support construction of a new facility;</a:t>
            </a:r>
          </a:p>
          <a:p>
            <a:pPr algn="l">
              <a:buFont typeface="Arial" panose="020B0604020202020204" pitchFamily="34" charset="0"/>
              <a:buChar char="•"/>
            </a:pPr>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Modernize or expand an existing facility (including expansion and modifications to existing buildings and/or construction of new buildings at existing facilities);</a:t>
            </a:r>
          </a:p>
          <a:p>
            <a:pPr algn="l">
              <a:buFont typeface="Arial" panose="020B0604020202020204" pitchFamily="34" charset="0"/>
              <a:buChar char="•"/>
            </a:pPr>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Construction of wastewater management structures, etc.;</a:t>
            </a:r>
          </a:p>
          <a:p>
            <a:pPr algn="l">
              <a:buFont typeface="Arial" panose="020B0604020202020204" pitchFamily="34" charset="0"/>
              <a:buChar char="•"/>
            </a:pPr>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Modernize processing and manufacturing equipment; and</a:t>
            </a:r>
          </a:p>
          <a:p>
            <a:pPr algn="l">
              <a:buFont typeface="Arial" panose="020B0604020202020204" pitchFamily="34" charset="0"/>
              <a:buChar char="•"/>
            </a:pPr>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Develop, customize, or install equipment that reduces greenhouse gas emissions, increases efficiency in water use, improves air and/or water quality, and/or meets one or more of USDA’s climate action goals.</a:t>
            </a:r>
          </a:p>
        </p:txBody>
      </p:sp>
    </p:spTree>
    <p:extLst>
      <p:ext uri="{BB962C8B-B14F-4D97-AF65-F5344CB8AC3E}">
        <p14:creationId xmlns:p14="http://schemas.microsoft.com/office/powerpoint/2010/main" val="2903689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E7D47-86E2-F7A1-5362-B4924257CFAD}"/>
              </a:ext>
            </a:extLst>
          </p:cNvPr>
          <p:cNvSpPr txBox="1"/>
          <p:nvPr/>
        </p:nvSpPr>
        <p:spPr>
          <a:xfrm>
            <a:off x="251209" y="161860"/>
            <a:ext cx="11314443" cy="584775"/>
          </a:xfrm>
          <a:prstGeom prst="rect">
            <a:avLst/>
          </a:prstGeom>
          <a:noFill/>
        </p:spPr>
        <p:txBody>
          <a:bodyPr wrap="square" rtlCol="0">
            <a:spAutoFit/>
          </a:bodyPr>
          <a:lstStyle/>
          <a:p>
            <a:r>
              <a:rPr lang="en-US" sz="3200" dirty="0">
                <a:solidFill>
                  <a:schemeClr val="accent6">
                    <a:lumMod val="50000"/>
                  </a:schemeClr>
                </a:solidFill>
              </a:rPr>
              <a:t>Simplified Equipment-Only Grants </a:t>
            </a:r>
          </a:p>
        </p:txBody>
      </p:sp>
      <p:sp>
        <p:nvSpPr>
          <p:cNvPr id="3" name="TextBox 2">
            <a:extLst>
              <a:ext uri="{FF2B5EF4-FFF2-40B4-BE49-F238E27FC236}">
                <a16:creationId xmlns:a16="http://schemas.microsoft.com/office/drawing/2014/main" id="{A62BE674-87F8-9874-BBE6-3B1514086263}"/>
              </a:ext>
            </a:extLst>
          </p:cNvPr>
          <p:cNvSpPr txBox="1"/>
          <p:nvPr/>
        </p:nvSpPr>
        <p:spPr>
          <a:xfrm>
            <a:off x="592853" y="1045029"/>
            <a:ext cx="9967965" cy="3970318"/>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These projects offer a simplified application to fund smaller grants between $10,000 and $100,000 for equipment purchases. </a:t>
            </a: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The Simplified Equipment-Only option is a Fixed Price Grant, meaning it will fund only equipment purchases (and not associated facility upgrades, staffing, or other costs).</a:t>
            </a:r>
          </a:p>
          <a:p>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No match is required for this grant type. </a:t>
            </a:r>
          </a:p>
          <a:p>
            <a:endParaRPr lang="en-US" sz="1800" b="1"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Using a USDA provided template, applicants are required to submit a project narrative that describes the overall scope of the project and how it aligns with the program goals and priorities. </a:t>
            </a:r>
          </a:p>
          <a:p>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Applicants must attach documentation to substantiate the costs of each piece of equipment, which can include contracts, catalog pricing, or binding quotes provided by license commercial entities. </a:t>
            </a:r>
            <a:endParaRPr lang="en-US" dirty="0"/>
          </a:p>
        </p:txBody>
      </p:sp>
    </p:spTree>
    <p:extLst>
      <p:ext uri="{BB962C8B-B14F-4D97-AF65-F5344CB8AC3E}">
        <p14:creationId xmlns:p14="http://schemas.microsoft.com/office/powerpoint/2010/main" val="291410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E7D47-86E2-F7A1-5362-B4924257CFAD}"/>
              </a:ext>
            </a:extLst>
          </p:cNvPr>
          <p:cNvSpPr txBox="1"/>
          <p:nvPr/>
        </p:nvSpPr>
        <p:spPr>
          <a:xfrm>
            <a:off x="251209" y="161860"/>
            <a:ext cx="11314443" cy="584775"/>
          </a:xfrm>
          <a:prstGeom prst="rect">
            <a:avLst/>
          </a:prstGeom>
          <a:noFill/>
        </p:spPr>
        <p:txBody>
          <a:bodyPr wrap="square" rtlCol="0">
            <a:spAutoFit/>
          </a:bodyPr>
          <a:lstStyle/>
          <a:p>
            <a:r>
              <a:rPr lang="en-US" sz="3200" dirty="0">
                <a:solidFill>
                  <a:schemeClr val="accent6">
                    <a:lumMod val="50000"/>
                  </a:schemeClr>
                </a:solidFill>
              </a:rPr>
              <a:t>Examples of Simplified Equipment-Only Grant Projects  </a:t>
            </a:r>
          </a:p>
        </p:txBody>
      </p:sp>
      <p:sp>
        <p:nvSpPr>
          <p:cNvPr id="4" name="TextBox 3">
            <a:extLst>
              <a:ext uri="{FF2B5EF4-FFF2-40B4-BE49-F238E27FC236}">
                <a16:creationId xmlns:a16="http://schemas.microsoft.com/office/drawing/2014/main" id="{B5807923-FA2B-35EB-86D2-A12AA64336CA}"/>
              </a:ext>
            </a:extLst>
          </p:cNvPr>
          <p:cNvSpPr txBox="1"/>
          <p:nvPr/>
        </p:nvSpPr>
        <p:spPr>
          <a:xfrm>
            <a:off x="1075174" y="1306286"/>
            <a:ext cx="9053564"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Must be within the USDA’s definition of special purpose equipment for processing, aggregation, and distribution, such as: </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Canners</a:t>
            </a:r>
          </a:p>
          <a:p>
            <a:pPr marL="742950" lvl="1" indent="-285750">
              <a:buFont typeface="Arial" panose="020B0604020202020204" pitchFamily="34" charset="0"/>
              <a:buChar char="•"/>
            </a:pPr>
            <a:r>
              <a:rPr lang="en-US" sz="2000" dirty="0"/>
              <a:t>Hulling processors</a:t>
            </a:r>
          </a:p>
          <a:p>
            <a:pPr marL="742950" lvl="1" indent="-285750">
              <a:buFont typeface="Arial" panose="020B0604020202020204" pitchFamily="34" charset="0"/>
              <a:buChar char="•"/>
            </a:pPr>
            <a:r>
              <a:rPr lang="en-US" sz="2000" dirty="0"/>
              <a:t>Reverse osmosis systems</a:t>
            </a:r>
          </a:p>
          <a:p>
            <a:pPr marL="742950" lvl="1" indent="-285750">
              <a:buFont typeface="Arial" panose="020B0604020202020204" pitchFamily="34" charset="0"/>
              <a:buChar char="•"/>
            </a:pPr>
            <a:r>
              <a:rPr lang="en-US" sz="2000" dirty="0"/>
              <a:t>Egg packing machines</a:t>
            </a:r>
          </a:p>
          <a:p>
            <a:pPr marL="742950" lvl="1" indent="-285750">
              <a:buFont typeface="Arial" panose="020B0604020202020204" pitchFamily="34" charset="0"/>
              <a:buChar char="•"/>
            </a:pPr>
            <a:r>
              <a:rPr lang="en-US" sz="2000" dirty="0"/>
              <a:t>Flotation Tanks</a:t>
            </a:r>
          </a:p>
          <a:p>
            <a:pPr marL="742950" lvl="1" indent="-285750">
              <a:buFont typeface="Arial" panose="020B0604020202020204" pitchFamily="34" charset="0"/>
              <a:buChar char="•"/>
            </a:pPr>
            <a:r>
              <a:rPr lang="en-US" sz="2000" dirty="0"/>
              <a:t>Other processing equipment, packing and labeling equipment, or delivery vehicles</a:t>
            </a:r>
          </a:p>
        </p:txBody>
      </p:sp>
    </p:spTree>
    <p:extLst>
      <p:ext uri="{BB962C8B-B14F-4D97-AF65-F5344CB8AC3E}">
        <p14:creationId xmlns:p14="http://schemas.microsoft.com/office/powerpoint/2010/main" val="1149484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B0FBB6-EDFC-89B4-BF04-F5458A521523}"/>
              </a:ext>
            </a:extLst>
          </p:cNvPr>
          <p:cNvSpPr txBox="1"/>
          <p:nvPr/>
        </p:nvSpPr>
        <p:spPr>
          <a:xfrm>
            <a:off x="512466" y="2773345"/>
            <a:ext cx="10058400" cy="1046440"/>
          </a:xfrm>
          <a:prstGeom prst="rect">
            <a:avLst/>
          </a:prstGeom>
          <a:noFill/>
        </p:spPr>
        <p:txBody>
          <a:bodyPr wrap="square" rtlCol="0">
            <a:spAutoFit/>
          </a:bodyPr>
          <a:lstStyle/>
          <a:p>
            <a:pPr algn="ctr"/>
            <a:r>
              <a:rPr lang="en-US" sz="4400" dirty="0">
                <a:hlinkClick r:id="rId3"/>
              </a:rPr>
              <a:t>rfsi@scda.sc.gov</a:t>
            </a:r>
            <a:r>
              <a:rPr lang="en-US" sz="4400"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7475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3E7975-8BD3-0D27-4931-1E52C53DF368}"/>
              </a:ext>
            </a:extLst>
          </p:cNvPr>
          <p:cNvSpPr txBox="1"/>
          <p:nvPr/>
        </p:nvSpPr>
        <p:spPr>
          <a:xfrm>
            <a:off x="639745" y="1668274"/>
            <a:ext cx="10912510" cy="2554545"/>
          </a:xfrm>
          <a:prstGeom prst="rect">
            <a:avLst/>
          </a:prstGeom>
          <a:noFill/>
        </p:spPr>
        <p:txBody>
          <a:bodyPr wrap="square" rtlCol="0">
            <a:spAutoFit/>
          </a:bodyPr>
          <a:lstStyle/>
          <a:p>
            <a:pPr algn="ctr"/>
            <a:r>
              <a:rPr lang="en-US" sz="4400" b="1" dirty="0">
                <a:solidFill>
                  <a:schemeClr val="accent6">
                    <a:lumMod val="50000"/>
                  </a:schemeClr>
                </a:solidFill>
              </a:rPr>
              <a:t>Resilient Food Systems Infrastructure Program</a:t>
            </a:r>
          </a:p>
          <a:p>
            <a:pPr algn="ctr"/>
            <a:endParaRPr lang="en-US" sz="2400" dirty="0"/>
          </a:p>
          <a:p>
            <a:pPr algn="ctr"/>
            <a:endParaRPr lang="en-US" sz="2400" dirty="0"/>
          </a:p>
          <a:p>
            <a:pPr algn="ctr"/>
            <a:r>
              <a:rPr lang="en-US" sz="2400" dirty="0">
                <a:hlinkClick r:id="rId2"/>
              </a:rPr>
              <a:t>rfsi@scda.sc.gov</a:t>
            </a:r>
            <a:r>
              <a:rPr lang="en-US" sz="2400" dirty="0"/>
              <a:t> </a:t>
            </a:r>
          </a:p>
          <a:p>
            <a:pPr algn="ctr"/>
            <a:r>
              <a:rPr lang="en-US" sz="4400" b="1" dirty="0">
                <a:solidFill>
                  <a:schemeClr val="accent6">
                    <a:lumMod val="50000"/>
                  </a:schemeClr>
                </a:solidFill>
              </a:rPr>
              <a:t> </a:t>
            </a:r>
          </a:p>
        </p:txBody>
      </p:sp>
    </p:spTree>
    <p:extLst>
      <p:ext uri="{BB962C8B-B14F-4D97-AF65-F5344CB8AC3E}">
        <p14:creationId xmlns:p14="http://schemas.microsoft.com/office/powerpoint/2010/main" val="97198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931642-1B3F-1AD2-0C3F-FD82825B6387}"/>
              </a:ext>
            </a:extLst>
          </p:cNvPr>
          <p:cNvSpPr txBox="1"/>
          <p:nvPr/>
        </p:nvSpPr>
        <p:spPr>
          <a:xfrm>
            <a:off x="411983" y="1277372"/>
            <a:ext cx="11133573" cy="4062651"/>
          </a:xfrm>
          <a:prstGeom prst="rect">
            <a:avLst/>
          </a:prstGeom>
          <a:noFill/>
        </p:spPr>
        <p:txBody>
          <a:bodyPr wrap="square" rtlCol="0">
            <a:spAutoFit/>
          </a:bodyPr>
          <a:lstStyle/>
          <a:p>
            <a:pPr marL="285750" indent="-285750">
              <a:buFont typeface="Arial" panose="020B0604020202020204" pitchFamily="34" charset="0"/>
              <a:buChar char="•"/>
            </a:pPr>
            <a:r>
              <a:rPr lang="en-US" sz="2400" dirty="0"/>
              <a:t>Develop and administer state coordinated initiatives to build resilience across the middle of the State’s food supply chain for food crops. </a:t>
            </a:r>
          </a:p>
          <a:p>
            <a:endParaRPr lang="en-US" sz="2400" dirty="0"/>
          </a:p>
          <a:p>
            <a:pPr marL="285750" indent="-285750">
              <a:buFont typeface="Arial" panose="020B0604020202020204" pitchFamily="34" charset="0"/>
              <a:buChar char="•"/>
            </a:pPr>
            <a:r>
              <a:rPr lang="en-US" sz="2400" dirty="0"/>
              <a:t>Funds will support expanded capacity for the aggregation, processing, manufacturing, storing, transporting, wholesaling, and distribution of locally and regionally produced food products, including specialty crops, dairy, grains for consumption, aquaculture, and other food products, </a:t>
            </a:r>
            <a:r>
              <a:rPr lang="en-US" sz="2400" b="1" dirty="0"/>
              <a:t>excluding meat, poultry, and wild caught seafood. </a:t>
            </a:r>
          </a:p>
          <a:p>
            <a:endParaRPr lang="en-US" sz="2400" dirty="0"/>
          </a:p>
          <a:p>
            <a:pPr marL="285750" indent="-285750">
              <a:buFont typeface="Arial" panose="020B0604020202020204" pitchFamily="34" charset="0"/>
              <a:buChar char="•"/>
            </a:pPr>
            <a:r>
              <a:rPr lang="en-US" sz="2400" dirty="0"/>
              <a:t>South Carolina has been awarded $4,983,549  to administer the program and make competitive subawards for infrastructure and equipment</a:t>
            </a:r>
          </a:p>
          <a:p>
            <a:pPr marL="285750" indent="-285750">
              <a:buFont typeface="Arial" panose="020B0604020202020204" pitchFamily="34" charset="0"/>
              <a:buChar char="•"/>
            </a:pPr>
            <a:endParaRPr lang="en-US" dirty="0"/>
          </a:p>
        </p:txBody>
      </p:sp>
      <p:sp>
        <p:nvSpPr>
          <p:cNvPr id="2" name="TextBox 1">
            <a:extLst>
              <a:ext uri="{FF2B5EF4-FFF2-40B4-BE49-F238E27FC236}">
                <a16:creationId xmlns:a16="http://schemas.microsoft.com/office/drawing/2014/main" id="{BEB7843D-59B8-C577-DF46-78C9D7F2041B}"/>
              </a:ext>
            </a:extLst>
          </p:cNvPr>
          <p:cNvSpPr txBox="1"/>
          <p:nvPr/>
        </p:nvSpPr>
        <p:spPr>
          <a:xfrm>
            <a:off x="411983" y="291402"/>
            <a:ext cx="4843305" cy="707886"/>
          </a:xfrm>
          <a:prstGeom prst="rect">
            <a:avLst/>
          </a:prstGeom>
          <a:noFill/>
        </p:spPr>
        <p:txBody>
          <a:bodyPr wrap="square" rtlCol="0">
            <a:spAutoFit/>
          </a:bodyPr>
          <a:lstStyle/>
          <a:p>
            <a:r>
              <a:rPr lang="en-US" sz="4000" b="1" dirty="0">
                <a:solidFill>
                  <a:schemeClr val="accent6">
                    <a:lumMod val="50000"/>
                  </a:schemeClr>
                </a:solidFill>
              </a:rPr>
              <a:t>Purpose</a:t>
            </a:r>
          </a:p>
        </p:txBody>
      </p:sp>
    </p:spTree>
    <p:extLst>
      <p:ext uri="{BB962C8B-B14F-4D97-AF65-F5344CB8AC3E}">
        <p14:creationId xmlns:p14="http://schemas.microsoft.com/office/powerpoint/2010/main" val="2961518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73EB87-070A-CEAC-D9B3-0122F5253C8D}"/>
              </a:ext>
            </a:extLst>
          </p:cNvPr>
          <p:cNvSpPr txBox="1"/>
          <p:nvPr/>
        </p:nvSpPr>
        <p:spPr>
          <a:xfrm>
            <a:off x="271305" y="130629"/>
            <a:ext cx="7275007" cy="707886"/>
          </a:xfrm>
          <a:prstGeom prst="rect">
            <a:avLst/>
          </a:prstGeom>
          <a:noFill/>
        </p:spPr>
        <p:txBody>
          <a:bodyPr wrap="square" rtlCol="0">
            <a:spAutoFit/>
          </a:bodyPr>
          <a:lstStyle/>
          <a:p>
            <a:r>
              <a:rPr lang="en-US" sz="4000" b="1" dirty="0">
                <a:solidFill>
                  <a:schemeClr val="accent6">
                    <a:lumMod val="50000"/>
                  </a:schemeClr>
                </a:solidFill>
              </a:rPr>
              <a:t>Middle-of-the-supply-chain</a:t>
            </a:r>
          </a:p>
        </p:txBody>
      </p:sp>
      <p:sp>
        <p:nvSpPr>
          <p:cNvPr id="3" name="TextBox 2">
            <a:extLst>
              <a:ext uri="{FF2B5EF4-FFF2-40B4-BE49-F238E27FC236}">
                <a16:creationId xmlns:a16="http://schemas.microsoft.com/office/drawing/2014/main" id="{EE0EE372-8BB1-BC95-0BE7-26565F99FACB}"/>
              </a:ext>
            </a:extLst>
          </p:cNvPr>
          <p:cNvSpPr txBox="1"/>
          <p:nvPr/>
        </p:nvSpPr>
        <p:spPr>
          <a:xfrm>
            <a:off x="562708" y="1266092"/>
            <a:ext cx="10018206" cy="3323987"/>
          </a:xfrm>
          <a:prstGeom prst="rect">
            <a:avLst/>
          </a:prstGeom>
          <a:noFill/>
        </p:spPr>
        <p:txBody>
          <a:bodyPr wrap="square" rtlCol="0">
            <a:spAutoFit/>
          </a:bodyPr>
          <a:lstStyle/>
          <a:p>
            <a:pPr marL="285750" indent="-285750" algn="l">
              <a:buFont typeface="Arial" panose="020B0604020202020204" pitchFamily="34" charset="0"/>
              <a:buChar char="•"/>
            </a:pPr>
            <a:r>
              <a:rPr lang="en-US" sz="2400" b="0" i="0" dirty="0">
                <a:solidFill>
                  <a:srgbClr val="464646"/>
                </a:solidFill>
                <a:effectLst/>
              </a:rPr>
              <a:t>The food supply chain involves the following stages: </a:t>
            </a:r>
          </a:p>
          <a:p>
            <a:pPr algn="l"/>
            <a:r>
              <a:rPr lang="en-US" sz="2400" dirty="0">
                <a:solidFill>
                  <a:srgbClr val="464646"/>
                </a:solidFill>
              </a:rPr>
              <a:t>	</a:t>
            </a:r>
            <a:r>
              <a:rPr lang="en-US" sz="2400" b="0" i="0" dirty="0">
                <a:solidFill>
                  <a:srgbClr val="464646"/>
                </a:solidFill>
                <a:effectLst/>
              </a:rPr>
              <a:t>1. Production, 2. Processing, 3. Aggregation/Distribution, and 4. 	Markets/Consumers.</a:t>
            </a:r>
          </a:p>
          <a:p>
            <a:pPr algn="l"/>
            <a:endParaRPr lang="en-US" sz="2400" b="0" i="0" dirty="0">
              <a:solidFill>
                <a:srgbClr val="464646"/>
              </a:solidFill>
              <a:effectLst/>
            </a:endParaRPr>
          </a:p>
          <a:p>
            <a:pPr marL="285750" indent="-285750" algn="l">
              <a:buFont typeface="Arial" panose="020B0604020202020204" pitchFamily="34" charset="0"/>
              <a:buChar char="•"/>
            </a:pPr>
            <a:r>
              <a:rPr lang="en-US" sz="2400" b="0" i="0" dirty="0">
                <a:solidFill>
                  <a:srgbClr val="464646"/>
                </a:solidFill>
                <a:effectLst/>
              </a:rPr>
              <a:t>For the purposes of RFSI, “middle-of-the-supply-chain” refers to the middle stages: 2. Processing and 3. Aggregation/Distribution</a:t>
            </a:r>
          </a:p>
          <a:p>
            <a:pPr marL="285750" indent="-285750" algn="l">
              <a:buFont typeface="Arial" panose="020B0604020202020204" pitchFamily="34" charset="0"/>
              <a:buChar char="•"/>
            </a:pPr>
            <a:endParaRPr lang="en-US" sz="2400" b="0" i="0" dirty="0">
              <a:solidFill>
                <a:srgbClr val="464646"/>
              </a:solidFill>
              <a:effectLst/>
            </a:endParaRPr>
          </a:p>
          <a:p>
            <a:pPr marL="285750" indent="-285750" algn="l">
              <a:buFont typeface="Arial" panose="020B0604020202020204" pitchFamily="34" charset="0"/>
              <a:buChar char="•"/>
            </a:pPr>
            <a:r>
              <a:rPr lang="en-US" sz="2400" dirty="0">
                <a:solidFill>
                  <a:srgbClr val="464646"/>
                </a:solidFill>
              </a:rPr>
              <a:t>Grants cannot be used for production activities ex. purchase of a tractor  </a:t>
            </a:r>
            <a:endParaRPr lang="en-US" sz="2400" b="0" i="0" dirty="0">
              <a:solidFill>
                <a:srgbClr val="464646"/>
              </a:solidFill>
              <a:effectLst/>
            </a:endParaRPr>
          </a:p>
          <a:p>
            <a:endParaRPr lang="en-US" dirty="0"/>
          </a:p>
        </p:txBody>
      </p:sp>
    </p:spTree>
    <p:extLst>
      <p:ext uri="{BB962C8B-B14F-4D97-AF65-F5344CB8AC3E}">
        <p14:creationId xmlns:p14="http://schemas.microsoft.com/office/powerpoint/2010/main" val="3703180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518CC-EACD-1E51-EBA3-6DC148289C20}"/>
              </a:ext>
            </a:extLst>
          </p:cNvPr>
          <p:cNvSpPr txBox="1"/>
          <p:nvPr/>
        </p:nvSpPr>
        <p:spPr>
          <a:xfrm>
            <a:off x="643095" y="452176"/>
            <a:ext cx="8852597" cy="707886"/>
          </a:xfrm>
          <a:prstGeom prst="rect">
            <a:avLst/>
          </a:prstGeom>
          <a:noFill/>
        </p:spPr>
        <p:txBody>
          <a:bodyPr wrap="square" rtlCol="0">
            <a:spAutoFit/>
          </a:bodyPr>
          <a:lstStyle/>
          <a:p>
            <a:r>
              <a:rPr lang="en-US" sz="4000" b="1" dirty="0">
                <a:solidFill>
                  <a:schemeClr val="accent6">
                    <a:lumMod val="50000"/>
                  </a:schemeClr>
                </a:solidFill>
              </a:rPr>
              <a:t>Who can apply for funding? </a:t>
            </a:r>
          </a:p>
        </p:txBody>
      </p:sp>
      <p:sp>
        <p:nvSpPr>
          <p:cNvPr id="3" name="TextBox 2">
            <a:extLst>
              <a:ext uri="{FF2B5EF4-FFF2-40B4-BE49-F238E27FC236}">
                <a16:creationId xmlns:a16="http://schemas.microsoft.com/office/drawing/2014/main" id="{1760643A-47FD-1165-F457-EEA2FA1DDA28}"/>
              </a:ext>
            </a:extLst>
          </p:cNvPr>
          <p:cNvSpPr txBox="1"/>
          <p:nvPr/>
        </p:nvSpPr>
        <p:spPr>
          <a:xfrm>
            <a:off x="904352" y="1305341"/>
            <a:ext cx="10128738"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Agricultural producers or processors, or groups of agricultural producers and processors </a:t>
            </a:r>
          </a:p>
          <a:p>
            <a:endParaRPr lang="en-US" sz="2000" dirty="0"/>
          </a:p>
          <a:p>
            <a:pPr marL="285750" indent="-285750">
              <a:buFont typeface="Arial" panose="020B0604020202020204" pitchFamily="34" charset="0"/>
              <a:buChar char="•"/>
            </a:pPr>
            <a:r>
              <a:rPr lang="en-US" sz="2000" dirty="0"/>
              <a:t>Nonprofit organizations operating middle-of-the-supply-chain activities such as processing, aggregation, distribution of targeted agricultural products </a:t>
            </a:r>
          </a:p>
          <a:p>
            <a:endParaRPr lang="en-US" sz="2000" dirty="0"/>
          </a:p>
          <a:p>
            <a:pPr marL="285750" indent="-285750">
              <a:buFont typeface="Arial" panose="020B0604020202020204" pitchFamily="34" charset="0"/>
              <a:buChar char="•"/>
            </a:pPr>
            <a:r>
              <a:rPr lang="en-US" sz="2000" dirty="0"/>
              <a:t>Local government entities operating middle-of-the-supply-chain activities such as processing, aggregation, distribution of targeted agricultural products </a:t>
            </a:r>
          </a:p>
          <a:p>
            <a:endParaRPr lang="en-US" sz="2000" dirty="0"/>
          </a:p>
          <a:p>
            <a:pPr marL="285750" indent="-285750">
              <a:buFont typeface="Arial" panose="020B0604020202020204" pitchFamily="34" charset="0"/>
              <a:buChar char="•"/>
            </a:pPr>
            <a:r>
              <a:rPr lang="en-US" sz="2000" dirty="0"/>
              <a:t>Tribal governments operating middle-of-the-supply-chain activities such as processing, aggregation, distribution of targeted agricultural products. </a:t>
            </a:r>
          </a:p>
          <a:p>
            <a:endParaRPr lang="en-US" sz="2000" dirty="0"/>
          </a:p>
          <a:p>
            <a:pPr marL="285750" indent="-285750">
              <a:buFont typeface="Arial" panose="020B0604020202020204" pitchFamily="34" charset="0"/>
              <a:buChar char="•"/>
            </a:pPr>
            <a:r>
              <a:rPr lang="en-US" sz="2000" dirty="0"/>
              <a:t>Institutions such as schools, universities, or hospitals bringing producers together to establish cooperative or shared infrastructure or invest in equipment that will benefit multiple producers middle-of-the-supply-chain activities such as processing, aggregation, distribution of targeted agricultural product.</a:t>
            </a:r>
          </a:p>
        </p:txBody>
      </p:sp>
    </p:spTree>
    <p:extLst>
      <p:ext uri="{BB962C8B-B14F-4D97-AF65-F5344CB8AC3E}">
        <p14:creationId xmlns:p14="http://schemas.microsoft.com/office/powerpoint/2010/main" val="291688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E7D47-86E2-F7A1-5362-B4924257CFAD}"/>
              </a:ext>
            </a:extLst>
          </p:cNvPr>
          <p:cNvSpPr txBox="1"/>
          <p:nvPr/>
        </p:nvSpPr>
        <p:spPr>
          <a:xfrm>
            <a:off x="438778" y="413069"/>
            <a:ext cx="11314443" cy="5447645"/>
          </a:xfrm>
          <a:prstGeom prst="rect">
            <a:avLst/>
          </a:prstGeom>
          <a:noFill/>
        </p:spPr>
        <p:txBody>
          <a:bodyPr wrap="square" rtlCol="0">
            <a:spAutoFit/>
          </a:bodyPr>
          <a:lstStyle/>
          <a:p>
            <a:r>
              <a:rPr lang="en-US" sz="2800" b="1" dirty="0">
                <a:solidFill>
                  <a:schemeClr val="accent6">
                    <a:lumMod val="50000"/>
                  </a:schemeClr>
                </a:solidFill>
              </a:rPr>
              <a:t>What can I use the funding for? </a:t>
            </a:r>
          </a:p>
          <a:p>
            <a:endParaRPr lang="en-US" sz="1600" dirty="0"/>
          </a:p>
          <a:p>
            <a:pPr marL="285750" indent="-285750">
              <a:buFont typeface="Arial" panose="020B0604020202020204" pitchFamily="34" charset="0"/>
              <a:buChar char="•"/>
            </a:pPr>
            <a:r>
              <a:rPr lang="en-US" sz="2400" dirty="0"/>
              <a:t>Expand capacity for processing, aggregation and distribution of agricultural products to create more and better markets for producers; </a:t>
            </a:r>
          </a:p>
          <a:p>
            <a:endParaRPr lang="en-US" sz="2400" dirty="0"/>
          </a:p>
          <a:p>
            <a:pPr marL="285750" indent="-285750">
              <a:buFont typeface="Arial" panose="020B0604020202020204" pitchFamily="34" charset="0"/>
              <a:buChar char="•"/>
            </a:pPr>
            <a:r>
              <a:rPr lang="en-US" sz="2400" dirty="0"/>
              <a:t>Modernize manufacturing, tracking, storage, and information technology systems; </a:t>
            </a:r>
          </a:p>
          <a:p>
            <a:endParaRPr lang="en-US" sz="2400" dirty="0"/>
          </a:p>
          <a:p>
            <a:pPr marL="285750" indent="-285750">
              <a:buFont typeface="Arial" panose="020B0604020202020204" pitchFamily="34" charset="0"/>
              <a:buChar char="•"/>
            </a:pPr>
            <a:r>
              <a:rPr lang="en-US" sz="2400" dirty="0"/>
              <a:t>Enhance worker safety through adoption of new technologies or investment in equipment or facility improvements; </a:t>
            </a:r>
          </a:p>
          <a:p>
            <a:endParaRPr lang="en-US" sz="2400" dirty="0"/>
          </a:p>
          <a:p>
            <a:pPr marL="285750" indent="-285750">
              <a:buFont typeface="Arial" panose="020B0604020202020204" pitchFamily="34" charset="0"/>
              <a:buChar char="•"/>
            </a:pPr>
            <a:r>
              <a:rPr lang="en-US" sz="2400" dirty="0"/>
              <a:t>Improve the capacity of entities to comply with federal, state, and local food safety requirements; </a:t>
            </a:r>
          </a:p>
          <a:p>
            <a:endParaRPr lang="en-US" sz="2400" dirty="0"/>
          </a:p>
          <a:p>
            <a:pPr marL="285750" indent="-285750">
              <a:buFont typeface="Arial" panose="020B0604020202020204" pitchFamily="34" charset="0"/>
              <a:buChar char="•"/>
            </a:pPr>
            <a:r>
              <a:rPr lang="en-US" sz="2400" dirty="0"/>
              <a:t>Improve operations through training opportunities; </a:t>
            </a:r>
          </a:p>
          <a:p>
            <a:endParaRPr lang="en-US" sz="1600" dirty="0"/>
          </a:p>
        </p:txBody>
      </p:sp>
    </p:spTree>
    <p:extLst>
      <p:ext uri="{BB962C8B-B14F-4D97-AF65-F5344CB8AC3E}">
        <p14:creationId xmlns:p14="http://schemas.microsoft.com/office/powerpoint/2010/main" val="388059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E7D47-86E2-F7A1-5362-B4924257CFAD}"/>
              </a:ext>
            </a:extLst>
          </p:cNvPr>
          <p:cNvSpPr txBox="1"/>
          <p:nvPr/>
        </p:nvSpPr>
        <p:spPr>
          <a:xfrm>
            <a:off x="438778" y="403021"/>
            <a:ext cx="11314443" cy="5570756"/>
          </a:xfrm>
          <a:prstGeom prst="rect">
            <a:avLst/>
          </a:prstGeom>
          <a:noFill/>
        </p:spPr>
        <p:txBody>
          <a:bodyPr wrap="square" rtlCol="0">
            <a:spAutoFit/>
          </a:bodyPr>
          <a:lstStyle/>
          <a:p>
            <a:r>
              <a:rPr lang="en-US" sz="2800" b="1" dirty="0">
                <a:solidFill>
                  <a:schemeClr val="accent6">
                    <a:lumMod val="50000"/>
                  </a:schemeClr>
                </a:solidFill>
              </a:rPr>
              <a:t>What can I use the funding for? </a:t>
            </a:r>
          </a:p>
          <a:p>
            <a:endParaRPr lang="en-US" sz="1600" dirty="0"/>
          </a:p>
          <a:p>
            <a:endParaRPr lang="en-US" sz="2400" dirty="0"/>
          </a:p>
          <a:p>
            <a:pPr marL="285750" indent="-285750">
              <a:buFont typeface="Arial" panose="020B0604020202020204" pitchFamily="34" charset="0"/>
              <a:buChar char="•"/>
            </a:pPr>
            <a:r>
              <a:rPr lang="en-US" sz="2400" dirty="0"/>
              <a:t>Support construction of a new facility; </a:t>
            </a:r>
          </a:p>
          <a:p>
            <a:endParaRPr lang="en-US" sz="2400" dirty="0"/>
          </a:p>
          <a:p>
            <a:pPr marL="285750" indent="-285750">
              <a:buFont typeface="Arial" panose="020B0604020202020204" pitchFamily="34" charset="0"/>
              <a:buChar char="•"/>
            </a:pPr>
            <a:r>
              <a:rPr lang="en-US" sz="2400" dirty="0"/>
              <a:t>Modernize or expand an existing facility (including expansion and modifications to existing buildings and/ or construction of new buildings at existing facilities);</a:t>
            </a:r>
          </a:p>
          <a:p>
            <a:endParaRPr lang="en-US" sz="2400" dirty="0"/>
          </a:p>
          <a:p>
            <a:pPr marL="285750" indent="-285750">
              <a:buFont typeface="Arial" panose="020B0604020202020204" pitchFamily="34" charset="0"/>
              <a:buChar char="•"/>
            </a:pPr>
            <a:r>
              <a:rPr lang="en-US" sz="2400" dirty="0"/>
              <a:t>Construction of wastewater management structures, etc.; </a:t>
            </a:r>
          </a:p>
          <a:p>
            <a:endParaRPr lang="en-US" sz="2400" dirty="0"/>
          </a:p>
          <a:p>
            <a:pPr marL="285750" indent="-285750">
              <a:buFont typeface="Arial" panose="020B0604020202020204" pitchFamily="34" charset="0"/>
              <a:buChar char="•"/>
            </a:pPr>
            <a:r>
              <a:rPr lang="en-US" sz="2400" dirty="0"/>
              <a:t>Modernize processing and manufacturing equipment; and </a:t>
            </a:r>
          </a:p>
          <a:p>
            <a:endParaRPr lang="en-US" sz="2400" dirty="0"/>
          </a:p>
          <a:p>
            <a:pPr marL="285750" indent="-285750">
              <a:buFont typeface="Arial" panose="020B0604020202020204" pitchFamily="34" charset="0"/>
              <a:buChar char="•"/>
            </a:pPr>
            <a:r>
              <a:rPr lang="en-US" sz="2400" dirty="0"/>
              <a:t>Develop, customize, or install equipment that reduces greenhouse gas emissions, increases efficiency in water use, improves air and/or water quality, and/or meets one or more of USDA’s climate action goals. </a:t>
            </a:r>
          </a:p>
        </p:txBody>
      </p:sp>
    </p:spTree>
    <p:extLst>
      <p:ext uri="{BB962C8B-B14F-4D97-AF65-F5344CB8AC3E}">
        <p14:creationId xmlns:p14="http://schemas.microsoft.com/office/powerpoint/2010/main" val="1139619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E7D47-86E2-F7A1-5362-B4924257CFAD}"/>
              </a:ext>
            </a:extLst>
          </p:cNvPr>
          <p:cNvSpPr txBox="1"/>
          <p:nvPr/>
        </p:nvSpPr>
        <p:spPr>
          <a:xfrm>
            <a:off x="251209" y="161860"/>
            <a:ext cx="11314443" cy="584775"/>
          </a:xfrm>
          <a:prstGeom prst="rect">
            <a:avLst/>
          </a:prstGeom>
          <a:noFill/>
        </p:spPr>
        <p:txBody>
          <a:bodyPr wrap="square" rtlCol="0">
            <a:spAutoFit/>
          </a:bodyPr>
          <a:lstStyle/>
          <a:p>
            <a:r>
              <a:rPr lang="en-US" sz="3200" dirty="0">
                <a:solidFill>
                  <a:schemeClr val="accent6">
                    <a:lumMod val="50000"/>
                  </a:schemeClr>
                </a:solidFill>
              </a:rPr>
              <a:t>Infrastructure Grants </a:t>
            </a:r>
          </a:p>
        </p:txBody>
      </p:sp>
      <p:sp>
        <p:nvSpPr>
          <p:cNvPr id="3" name="TextBox 2">
            <a:extLst>
              <a:ext uri="{FF2B5EF4-FFF2-40B4-BE49-F238E27FC236}">
                <a16:creationId xmlns:a16="http://schemas.microsoft.com/office/drawing/2014/main" id="{A62BE674-87F8-9874-BBE6-3B1514086263}"/>
              </a:ext>
            </a:extLst>
          </p:cNvPr>
          <p:cNvSpPr txBox="1"/>
          <p:nvPr/>
        </p:nvSpPr>
        <p:spPr>
          <a:xfrm>
            <a:off x="626348" y="746635"/>
            <a:ext cx="9967965" cy="6186309"/>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$100,000 minimum award and $3,000,000 maximum award</a:t>
            </a:r>
          </a:p>
          <a:p>
            <a:pPr marL="285750" indent="-285750">
              <a:buFont typeface="Arial" panose="020B0604020202020204" pitchFamily="34" charset="0"/>
              <a:buChar char="•"/>
            </a:pPr>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dirty="0"/>
              <a:t>W</a:t>
            </a:r>
            <a:r>
              <a:rPr lang="en-US" b="0" i="0" dirty="0">
                <a:effectLst/>
              </a:rPr>
              <a:t>ill fund projects to expand capacity and infrastructure for the aggregation, processing, manufacturing, storing, transporting, wholesaling, or distribution of targeted agricultural products</a:t>
            </a:r>
            <a:endParaRPr lang="en-US" sz="1800" b="0" i="0" u="none" strike="noStrike" baseline="0" dirty="0"/>
          </a:p>
          <a:p>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1" i="0" u="none" strike="noStrike" baseline="0" dirty="0">
                <a:solidFill>
                  <a:srgbClr val="000000"/>
                </a:solidFill>
                <a:latin typeface="Calibri" panose="020F0502020204030204" pitchFamily="34" charset="0"/>
              </a:rPr>
              <a:t>50% match requirement unless you self-identify as any of the following who qualify for a 25% match:</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Beginning farmer or rancher</a:t>
            </a:r>
          </a:p>
          <a:p>
            <a:pPr marL="742950" lvl="1" indent="-285750">
              <a:buFont typeface="Arial" panose="020B0604020202020204" pitchFamily="34" charset="0"/>
              <a:buChar char="•"/>
            </a:pPr>
            <a:r>
              <a:rPr lang="en-US" i="0" u="none" strike="noStrike" baseline="0" dirty="0">
                <a:solidFill>
                  <a:srgbClr val="000000"/>
                </a:solidFill>
                <a:latin typeface="Calibri" panose="020F0502020204030204" pitchFamily="34" charset="0"/>
              </a:rPr>
              <a:t>Veteran farmer or rancher</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Limited resource farmer or rancher</a:t>
            </a:r>
          </a:p>
          <a:p>
            <a:pPr marL="742950" lvl="1" indent="-285750">
              <a:buFont typeface="Arial" panose="020B0604020202020204" pitchFamily="34" charset="0"/>
              <a:buChar char="•"/>
            </a:pPr>
            <a:r>
              <a:rPr lang="en-US" i="0" u="none" strike="noStrike" baseline="0" dirty="0">
                <a:solidFill>
                  <a:srgbClr val="000000"/>
                </a:solidFill>
                <a:latin typeface="Calibri" panose="020F0502020204030204" pitchFamily="34" charset="0"/>
              </a:rPr>
              <a:t>Socially disadvantage</a:t>
            </a:r>
            <a:r>
              <a:rPr lang="en-US" dirty="0">
                <a:solidFill>
                  <a:srgbClr val="000000"/>
                </a:solidFill>
                <a:latin typeface="Calibri" panose="020F0502020204030204" pitchFamily="34" charset="0"/>
              </a:rPr>
              <a:t>d farmer of rancher</a:t>
            </a:r>
          </a:p>
          <a:p>
            <a:pPr marL="742950" lvl="1" indent="-285750">
              <a:buFont typeface="Arial" panose="020B0604020202020204" pitchFamily="34" charset="0"/>
              <a:buChar char="•"/>
            </a:pPr>
            <a:r>
              <a:rPr lang="en-US" i="0" u="none" strike="noStrike" baseline="0" dirty="0">
                <a:solidFill>
                  <a:srgbClr val="000000"/>
                </a:solidFill>
                <a:latin typeface="Calibri" panose="020F0502020204030204" pitchFamily="34" charset="0"/>
              </a:rPr>
              <a:t>Small </a:t>
            </a:r>
            <a:r>
              <a:rPr lang="en-US" dirty="0">
                <a:solidFill>
                  <a:srgbClr val="000000"/>
                </a:solidFill>
                <a:latin typeface="Calibri" panose="020F0502020204030204" pitchFamily="34" charset="0"/>
              </a:rPr>
              <a:t>disadvantaged business</a:t>
            </a:r>
          </a:p>
          <a:p>
            <a:pPr marL="742950" lvl="1" indent="-285750">
              <a:buFont typeface="Arial" panose="020B0604020202020204" pitchFamily="34" charset="0"/>
              <a:buChar char="•"/>
            </a:pPr>
            <a:r>
              <a:rPr lang="en-US" i="0" u="none" strike="noStrike" baseline="0" dirty="0">
                <a:solidFill>
                  <a:srgbClr val="000000"/>
                </a:solidFill>
                <a:latin typeface="Calibri" panose="020F0502020204030204" pitchFamily="34" charset="0"/>
              </a:rPr>
              <a:t>Women-owned small business</a:t>
            </a:r>
          </a:p>
          <a:p>
            <a:pPr marL="742950" lvl="1" indent="-285750">
              <a:buFont typeface="Arial" panose="020B0604020202020204" pitchFamily="34" charset="0"/>
              <a:buChar char="•"/>
            </a:pPr>
            <a:r>
              <a:rPr lang="en-US" dirty="0">
                <a:solidFill>
                  <a:srgbClr val="000000"/>
                </a:solidFill>
                <a:latin typeface="Calibri" panose="020F0502020204030204" pitchFamily="34" charset="0"/>
              </a:rPr>
              <a:t>Historically underserved farmer or rancher </a:t>
            </a:r>
            <a:r>
              <a:rPr lang="en-US" i="0" u="none" strike="noStrike" baseline="0" dirty="0">
                <a:solidFill>
                  <a:srgbClr val="000000"/>
                </a:solidFill>
                <a:latin typeface="Calibri" panose="020F0502020204030204" pitchFamily="34" charset="0"/>
              </a:rPr>
              <a:t> </a:t>
            </a:r>
          </a:p>
          <a:p>
            <a:endParaRPr lang="en-US" sz="1800" b="1"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Using a USDA provided template, applicants are required to submit a project narrative that describes the overall scope of the project and how it aligns with the program goals and priorities. </a:t>
            </a:r>
          </a:p>
          <a:p>
            <a:endParaRPr lang="en-US" sz="18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The narrative must include an estimated increase in production and who will benefit from the overall project </a:t>
            </a:r>
            <a:r>
              <a:rPr lang="en-US" sz="1800" b="1" i="0" u="none" strike="noStrike" baseline="0" dirty="0">
                <a:solidFill>
                  <a:srgbClr val="000000"/>
                </a:solidFill>
                <a:latin typeface="Calibri" panose="020F0502020204030204" pitchFamily="34" charset="0"/>
              </a:rPr>
              <a:t>(ag producers not consumers)</a:t>
            </a:r>
            <a:r>
              <a:rPr lang="en-US" sz="1800" i="0" u="none" strike="noStrike" baseline="0" dirty="0">
                <a:solidFill>
                  <a:srgbClr val="000000"/>
                </a:solidFill>
                <a:latin typeface="Calibri" panose="020F0502020204030204" pitchFamily="34" charset="0"/>
              </a:rPr>
              <a:t>. </a:t>
            </a:r>
          </a:p>
          <a:p>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12231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0E7"/>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E7D47-86E2-F7A1-5362-B4924257CFAD}"/>
              </a:ext>
            </a:extLst>
          </p:cNvPr>
          <p:cNvSpPr txBox="1"/>
          <p:nvPr/>
        </p:nvSpPr>
        <p:spPr>
          <a:xfrm>
            <a:off x="251209" y="161860"/>
            <a:ext cx="11314443" cy="584775"/>
          </a:xfrm>
          <a:prstGeom prst="rect">
            <a:avLst/>
          </a:prstGeom>
          <a:noFill/>
        </p:spPr>
        <p:txBody>
          <a:bodyPr wrap="square" rtlCol="0">
            <a:spAutoFit/>
          </a:bodyPr>
          <a:lstStyle/>
          <a:p>
            <a:r>
              <a:rPr lang="en-US" sz="3200" dirty="0">
                <a:solidFill>
                  <a:schemeClr val="accent6">
                    <a:lumMod val="50000"/>
                  </a:schemeClr>
                </a:solidFill>
              </a:rPr>
              <a:t>Examples of Infrastructure Grant Projects  </a:t>
            </a:r>
          </a:p>
        </p:txBody>
      </p:sp>
      <p:sp>
        <p:nvSpPr>
          <p:cNvPr id="3" name="TextBox 2">
            <a:extLst>
              <a:ext uri="{FF2B5EF4-FFF2-40B4-BE49-F238E27FC236}">
                <a16:creationId xmlns:a16="http://schemas.microsoft.com/office/drawing/2014/main" id="{A62BE674-87F8-9874-BBE6-3B1514086263}"/>
              </a:ext>
            </a:extLst>
          </p:cNvPr>
          <p:cNvSpPr txBox="1"/>
          <p:nvPr/>
        </p:nvSpPr>
        <p:spPr>
          <a:xfrm>
            <a:off x="736879" y="982176"/>
            <a:ext cx="9967965" cy="4893647"/>
          </a:xfrm>
          <a:prstGeom prst="rect">
            <a:avLst/>
          </a:prstGeom>
          <a:noFill/>
        </p:spPr>
        <p:txBody>
          <a:bodyPr wrap="square" rtlCol="0">
            <a:spAutoFit/>
          </a:bodyPr>
          <a:lstStyle/>
          <a:p>
            <a:pPr algn="l">
              <a:buFont typeface="Arial" panose="020B0604020202020204" pitchFamily="34" charset="0"/>
              <a:buChar char="•"/>
            </a:pPr>
            <a:r>
              <a:rPr lang="en-US" sz="2400" i="0" dirty="0">
                <a:solidFill>
                  <a:srgbClr val="464646"/>
                </a:solidFill>
                <a:effectLst/>
              </a:rPr>
              <a:t>Expand capacity for processing, aggregation and distribution of agricultural products to create more and better markets for producers;</a:t>
            </a:r>
          </a:p>
          <a:p>
            <a:pPr algn="l"/>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Modernize manufacturing, tracking, storage, and information technology systems;</a:t>
            </a:r>
          </a:p>
          <a:p>
            <a:pPr algn="l"/>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Enhance worker safety through adoption of new technologies or investment in equipment or facility improvements;</a:t>
            </a:r>
          </a:p>
          <a:p>
            <a:pPr algn="l"/>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Improve the capacity of entities to comply with federal, state, and local food safety requirements;</a:t>
            </a:r>
          </a:p>
          <a:p>
            <a:pPr algn="l"/>
            <a:endParaRPr lang="en-US" sz="2400" i="0" dirty="0">
              <a:solidFill>
                <a:srgbClr val="464646"/>
              </a:solidFill>
              <a:effectLst/>
            </a:endParaRPr>
          </a:p>
          <a:p>
            <a:pPr algn="l">
              <a:buFont typeface="Arial" panose="020B0604020202020204" pitchFamily="34" charset="0"/>
              <a:buChar char="•"/>
            </a:pPr>
            <a:r>
              <a:rPr lang="en-US" sz="2400" i="0" dirty="0">
                <a:solidFill>
                  <a:srgbClr val="464646"/>
                </a:solidFill>
                <a:effectLst/>
              </a:rPr>
              <a:t>Improve operations through training opportunities;</a:t>
            </a:r>
          </a:p>
        </p:txBody>
      </p:sp>
    </p:spTree>
    <p:extLst>
      <p:ext uri="{BB962C8B-B14F-4D97-AF65-F5344CB8AC3E}">
        <p14:creationId xmlns:p14="http://schemas.microsoft.com/office/powerpoint/2010/main" val="25568321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16218</TotalTime>
  <Words>996</Words>
  <Application>Microsoft Office PowerPoint</Application>
  <PresentationFormat>Widescreen</PresentationFormat>
  <Paragraphs>126</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Laura</dc:creator>
  <cp:lastModifiedBy>Hannah</cp:lastModifiedBy>
  <cp:revision>86</cp:revision>
  <dcterms:created xsi:type="dcterms:W3CDTF">2021-09-28T13:15:47Z</dcterms:created>
  <dcterms:modified xsi:type="dcterms:W3CDTF">2023-11-13T19:06:17Z</dcterms:modified>
</cp:coreProperties>
</file>